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11.jpg" ContentType="image/pn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96" r:id="rId3"/>
    <p:sldId id="257" r:id="rId4"/>
    <p:sldId id="259" r:id="rId5"/>
    <p:sldId id="260" r:id="rId6"/>
    <p:sldId id="291" r:id="rId7"/>
    <p:sldId id="261" r:id="rId8"/>
    <p:sldId id="263" r:id="rId9"/>
    <p:sldId id="264" r:id="rId10"/>
    <p:sldId id="265" r:id="rId11"/>
    <p:sldId id="266" r:id="rId12"/>
    <p:sldId id="268" r:id="rId13"/>
    <p:sldId id="270" r:id="rId14"/>
    <p:sldId id="272" r:id="rId15"/>
    <p:sldId id="294" r:id="rId16"/>
    <p:sldId id="285" r:id="rId17"/>
    <p:sldId id="286" r:id="rId18"/>
    <p:sldId id="298" r:id="rId19"/>
    <p:sldId id="289" r:id="rId20"/>
    <p:sldId id="290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nhan Jia" initials="YJ" lastIdx="0" clrIdx="0">
    <p:extLst>
      <p:ext uri="{19B8F6BF-5375-455C-9EA6-DF929625EA0E}">
        <p15:presenceInfo xmlns:p15="http://schemas.microsoft.com/office/powerpoint/2012/main" xmlns="" userId="08665065f3cfd3da" providerId="Windows Live"/>
      </p:ext>
    </p:extLst>
  </p:cmAuthor>
  <p:cmAuthor id="2" name="Yunhan Jia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4" autoAdjust="0"/>
    <p:restoredTop sz="74366" autoAdjust="0"/>
  </p:normalViewPr>
  <p:slideViewPr>
    <p:cSldViewPr snapToGrid="0">
      <p:cViewPr varScale="1">
        <p:scale>
          <a:sx n="100" d="100"/>
          <a:sy n="100" d="100"/>
        </p:scale>
        <p:origin x="-104" y="-1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388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12DD6F-A933-4C6A-8FAF-BDF09D5AFFC4}" type="datetimeFigureOut">
              <a:rPr lang="en-US" smtClean="0"/>
              <a:t>9/5/15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55444-9ED7-44F7-9DBF-A5E844661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257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41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39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9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58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31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937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62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32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53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13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8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83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06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996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21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157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5444-9ED7-44F7-9DBF-A5E8446613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83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88384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7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5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1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800100" indent="-342900">
              <a:buFont typeface="Wingdings" panose="05000000000000000000" pitchFamily="2" charset="2"/>
              <a:buChar char="Ø"/>
              <a:defRPr/>
            </a:lvl2pPr>
            <a:lvl3pPr marL="1257300" indent="-342900">
              <a:buFont typeface="Wingdings" panose="05000000000000000000" pitchFamily="2" charset="2"/>
              <a:buChar char="Ø"/>
              <a:defRPr/>
            </a:lvl3pPr>
            <a:lvl4pPr marL="1657350" indent="-285750">
              <a:buFont typeface="Wingdings" panose="05000000000000000000" pitchFamily="2" charset="2"/>
              <a:buChar char="Ø"/>
              <a:defRPr/>
            </a:lvl4pPr>
            <a:lvl5pPr marL="2114550" indent="-2857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628650" y="1268016"/>
            <a:ext cx="78867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012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6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49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34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6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1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24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67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10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73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3F5-81F3-40F9-BB13-0A59D313D694}" type="datetimeFigureOut">
              <a:rPr lang="en-US" smtClean="0"/>
              <a:t>9/5/15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E789D-4186-48FB-952B-3C274B4B3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9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4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jpeg"/><Relationship Id="rId8" Type="http://schemas.openxmlformats.org/officeDocument/2006/relationships/image" Target="../media/image9.png"/><Relationship Id="rId9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4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jpeg"/><Relationship Id="rId8" Type="http://schemas.openxmlformats.org/officeDocument/2006/relationships/image" Target="../media/image15.png"/><Relationship Id="rId9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2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Relationship Id="rId8" Type="http://schemas.openxmlformats.org/officeDocument/2006/relationships/image" Target="../media/image21.png"/><Relationship Id="rId9" Type="http://schemas.openxmlformats.org/officeDocument/2006/relationships/image" Target="../media/image22.png"/><Relationship Id="rId10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2300" y="562372"/>
            <a:ext cx="7772400" cy="17907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Performance Characterization </a:t>
            </a:r>
            <a:r>
              <a:rPr lang="en-US" sz="3600" b="1" dirty="0"/>
              <a:t>&amp; </a:t>
            </a:r>
            <a:r>
              <a:rPr lang="en-US" sz="3600" dirty="0"/>
              <a:t>Call Reliability </a:t>
            </a:r>
            <a:r>
              <a:rPr lang="en-US" sz="3600" b="1" dirty="0">
                <a:solidFill>
                  <a:srgbClr val="0070C0"/>
                </a:solidFill>
              </a:rPr>
              <a:t>Diagnosis Support </a:t>
            </a:r>
            <a:r>
              <a:rPr lang="en-US" sz="3600" dirty="0"/>
              <a:t>for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Voice </a:t>
            </a:r>
            <a:r>
              <a:rPr lang="en-US" sz="3600" dirty="0"/>
              <a:t>over </a:t>
            </a:r>
            <a:r>
              <a:rPr lang="en-US" sz="3600" dirty="0" smtClean="0"/>
              <a:t>LTE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500" y="2422128"/>
            <a:ext cx="6858000" cy="1241822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bg2">
                    <a:lumMod val="50000"/>
                  </a:schemeClr>
                </a:solidFill>
              </a:rPr>
              <a:t>Yunhan Jack Jia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, Qi Alfred Chen, Z. Morley Mao, Jie Hui</a:t>
            </a:r>
            <a:r>
              <a:rPr lang="en-US" altLang="zh-CN" sz="2000" dirty="0">
                <a:solidFill>
                  <a:schemeClr val="bg2">
                    <a:lumMod val="50000"/>
                  </a:schemeClr>
                </a:solidFill>
              </a:rPr>
              <a:t>†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, Kranthi Sontinei</a:t>
            </a:r>
            <a:r>
              <a:rPr lang="en-US" altLang="zh-CN" sz="2000" dirty="0">
                <a:solidFill>
                  <a:schemeClr val="bg2">
                    <a:lumMod val="50000"/>
                  </a:schemeClr>
                </a:solidFill>
              </a:rPr>
              <a:t>†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, Alex Yoon</a:t>
            </a:r>
            <a:r>
              <a:rPr lang="en-US" altLang="zh-CN" sz="2000" dirty="0">
                <a:solidFill>
                  <a:schemeClr val="bg2">
                    <a:lumMod val="50000"/>
                  </a:schemeClr>
                </a:solidFill>
              </a:rPr>
              <a:t>†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, Samson Kwong</a:t>
            </a:r>
            <a:r>
              <a:rPr lang="en-US" altLang="zh-CN" sz="2000" dirty="0">
                <a:solidFill>
                  <a:schemeClr val="bg2">
                    <a:lumMod val="50000"/>
                  </a:schemeClr>
                </a:solidFill>
              </a:rPr>
              <a:t>†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, Kevin Lau</a:t>
            </a: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†</a:t>
            </a: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</a:rPr>
              <a:t>University of Michigan, T-Mobile US Inc.</a:t>
            </a:r>
            <a:r>
              <a:rPr lang="en-US" altLang="zh-CN" sz="2000" dirty="0" smtClean="0">
                <a:solidFill>
                  <a:schemeClr val="bg2">
                    <a:lumMod val="50000"/>
                  </a:schemeClr>
                </a:solidFill>
              </a:rPr>
              <a:t>†</a:t>
            </a:r>
            <a:r>
              <a:rPr lang="en-US" altLang="zh-CN" sz="2000" baseline="30000" dirty="0" smtClean="0">
                <a:solidFill>
                  <a:schemeClr val="bg2">
                    <a:lumMod val="50000"/>
                  </a:schemeClr>
                </a:solidFill>
              </a:rPr>
              <a:t>1</a:t>
            </a:r>
            <a:endParaRPr lang="en-US" sz="2000" baseline="30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069" y="3772737"/>
            <a:ext cx="2803149" cy="557756"/>
          </a:xfrm>
          <a:prstGeom prst="rect">
            <a:avLst/>
          </a:prstGeom>
        </p:spPr>
      </p:pic>
      <p:pic>
        <p:nvPicPr>
          <p:cNvPr id="6" name="图片 5" descr="Tmobile-logo.jpe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5883" y="3497777"/>
            <a:ext cx="3203411" cy="106705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33400" y="4648200"/>
            <a:ext cx="8046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baseline="30000" dirty="0" smtClean="0"/>
              <a:t>1 </a:t>
            </a:r>
            <a:r>
              <a:rPr lang="en-US" altLang="zh-CN" sz="1400" dirty="0" smtClean="0"/>
              <a:t>The </a:t>
            </a:r>
            <a:r>
              <a:rPr lang="en-US" altLang="zh-CN" sz="1400" dirty="0"/>
              <a:t>views presented in this paper are as individuals and do not necessarily reflect any position of T-Mobile.</a:t>
            </a:r>
            <a:endParaRPr kumimoji="1"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649859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Result 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Vo</a:t>
            </a:r>
            <a:r>
              <a:rPr lang="en-US" sz="2600" dirty="0" smtClean="0"/>
              <a:t>LTE delivers </a:t>
            </a:r>
            <a:r>
              <a:rPr lang="en-US" sz="2600" b="1" dirty="0" smtClean="0">
                <a:solidFill>
                  <a:srgbClr val="00B050"/>
                </a:solidFill>
              </a:rPr>
              <a:t>excellent</a:t>
            </a: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dirty="0" smtClean="0"/>
              <a:t>audio quality with</a:t>
            </a:r>
          </a:p>
          <a:p>
            <a:pPr lvl="1"/>
            <a:r>
              <a:rPr lang="en-US" sz="2200" dirty="0">
                <a:solidFill>
                  <a:srgbClr val="00B050"/>
                </a:solidFill>
              </a:rPr>
              <a:t>l</a:t>
            </a:r>
            <a:r>
              <a:rPr lang="en-US" sz="2200" dirty="0" smtClean="0">
                <a:solidFill>
                  <a:srgbClr val="00B050"/>
                </a:solidFill>
              </a:rPr>
              <a:t>ow</a:t>
            </a:r>
            <a:r>
              <a:rPr lang="en-US" sz="2200" dirty="0" smtClean="0"/>
              <a:t> bandwidth requirement</a:t>
            </a:r>
          </a:p>
          <a:p>
            <a:pPr lvl="1"/>
            <a:r>
              <a:rPr lang="en-US" sz="2200" dirty="0" smtClean="0">
                <a:solidFill>
                  <a:srgbClr val="00B050"/>
                </a:solidFill>
              </a:rPr>
              <a:t>less</a:t>
            </a:r>
            <a:r>
              <a:rPr lang="en-US" sz="2200" dirty="0" smtClean="0"/>
              <a:t> user-perceived call setup time</a:t>
            </a:r>
          </a:p>
          <a:p>
            <a:pPr lvl="1"/>
            <a:r>
              <a:rPr lang="en-US" sz="2200" dirty="0" smtClean="0">
                <a:solidFill>
                  <a:srgbClr val="00B050"/>
                </a:solidFill>
              </a:rPr>
              <a:t>low</a:t>
            </a:r>
            <a:r>
              <a:rPr lang="en-US" sz="2200" dirty="0" smtClean="0"/>
              <a:t> energy consumption</a:t>
            </a:r>
          </a:p>
          <a:p>
            <a:pPr lvl="1"/>
            <a:r>
              <a:rPr lang="en-US" sz="2200" dirty="0">
                <a:solidFill>
                  <a:srgbClr val="00B050"/>
                </a:solidFill>
              </a:rPr>
              <a:t>w</a:t>
            </a:r>
            <a:r>
              <a:rPr lang="en-US" sz="2200" dirty="0" smtClean="0">
                <a:solidFill>
                  <a:srgbClr val="00B050"/>
                </a:solidFill>
              </a:rPr>
              <a:t>on’t be affected </a:t>
            </a:r>
            <a:r>
              <a:rPr lang="en-US" sz="2200" dirty="0" smtClean="0"/>
              <a:t>by background traffic</a:t>
            </a:r>
          </a:p>
          <a:p>
            <a:pPr marL="685800" lvl="1"/>
            <a:endParaRPr lang="en-US" sz="2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600" dirty="0" smtClean="0"/>
              <a:t>Reliability still lags behind legacy call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Higher</a:t>
            </a:r>
            <a:r>
              <a:rPr lang="en-US" sz="2200" dirty="0" smtClean="0"/>
              <a:t> call drop rate (</a:t>
            </a:r>
            <a:r>
              <a:rPr lang="en-US" sz="2200" b="1" dirty="0" smtClean="0">
                <a:solidFill>
                  <a:srgbClr val="FF0000"/>
                </a:solidFill>
              </a:rPr>
              <a:t>5X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Higher</a:t>
            </a:r>
            <a:r>
              <a:rPr lang="en-US" sz="2200" dirty="0" smtClean="0"/>
              <a:t> call setup failure </a:t>
            </a:r>
            <a:r>
              <a:rPr lang="en-US" sz="2200" dirty="0"/>
              <a:t>rate </a:t>
            </a:r>
            <a:r>
              <a:rPr lang="en-US" sz="2200" dirty="0" smtClean="0"/>
              <a:t>(</a:t>
            </a:r>
            <a:r>
              <a:rPr lang="en-US" sz="2200" b="1" dirty="0" smtClean="0">
                <a:solidFill>
                  <a:srgbClr val="FF0000"/>
                </a:solidFill>
              </a:rPr>
              <a:t>8X</a:t>
            </a:r>
            <a:r>
              <a:rPr lang="en-US" sz="2200" dirty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9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17761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Call reliability </a:t>
            </a:r>
            <a:r>
              <a:rPr lang="en-US" sz="3200" dirty="0" smtClean="0"/>
              <a:t>support of VoLTE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210" y="2001267"/>
            <a:ext cx="4134330" cy="108336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VoLTE reliability support</a:t>
            </a:r>
          </a:p>
          <a:p>
            <a:pPr lvl="1"/>
            <a:r>
              <a:rPr lang="en-US" sz="1800" dirty="0" smtClean="0"/>
              <a:t>Circuit-switched fall back</a:t>
            </a:r>
          </a:p>
          <a:p>
            <a:pPr lvl="1"/>
            <a:r>
              <a:rPr lang="en-US" sz="1800" dirty="0" smtClean="0"/>
              <a:t>Single Radio Voice call Continuity</a:t>
            </a:r>
            <a:endParaRPr lang="en-US" sz="18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4324306" y="1938598"/>
            <a:ext cx="4819694" cy="1438663"/>
            <a:chOff x="2544006" y="2588863"/>
            <a:chExt cx="6426258" cy="255761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544006" y="2968363"/>
              <a:ext cx="576469" cy="747339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955291" y="2769231"/>
              <a:ext cx="1655154" cy="36638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2G/3</a:t>
              </a:r>
              <a:r>
                <a:rPr lang="en-US" altLang="zh-CN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G Core</a:t>
              </a:r>
              <a:endPara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955291" y="3812506"/>
              <a:ext cx="1655154" cy="38933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LTE</a:t>
              </a:r>
              <a:r>
                <a:rPr lang="en-US" altLang="zh-CN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 Core</a:t>
              </a:r>
              <a:endPara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685201" y="3211068"/>
              <a:ext cx="1285063" cy="42630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IMS</a:t>
              </a:r>
            </a:p>
          </p:txBody>
        </p:sp>
        <p:sp>
          <p:nvSpPr>
            <p:cNvPr id="11" name="Curved Down Arrow 10"/>
            <p:cNvSpPr/>
            <p:nvPr/>
          </p:nvSpPr>
          <p:spPr>
            <a:xfrm rot="16474473">
              <a:off x="6803653" y="2972441"/>
              <a:ext cx="682876" cy="707504"/>
            </a:xfrm>
            <a:prstGeom prst="curvedDownArrow">
              <a:avLst>
                <a:gd name="adj1" fmla="val 19035"/>
                <a:gd name="adj2" fmla="val 49334"/>
                <a:gd name="adj3" fmla="val 26260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6610446" y="2930147"/>
              <a:ext cx="1074755" cy="385674"/>
            </a:xfrm>
            <a:prstGeom prst="line">
              <a:avLst/>
            </a:prstGeom>
            <a:ln w="28575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604982" y="3545497"/>
              <a:ext cx="1080217" cy="401760"/>
            </a:xfrm>
            <a:prstGeom prst="line">
              <a:avLst/>
            </a:prstGeom>
            <a:ln w="28575"/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3085924" y="2933619"/>
              <a:ext cx="935270" cy="371645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121321" y="3545497"/>
              <a:ext cx="759216" cy="401760"/>
            </a:xfrm>
            <a:prstGeom prst="line">
              <a:avLst/>
            </a:prstGeom>
            <a:ln w="2857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urved Up Arrow 15"/>
            <p:cNvSpPr/>
            <p:nvPr/>
          </p:nvSpPr>
          <p:spPr>
            <a:xfrm rot="16200000">
              <a:off x="3087867" y="3134548"/>
              <a:ext cx="766280" cy="520854"/>
            </a:xfrm>
            <a:prstGeom prst="curvedUpArrow">
              <a:avLst>
                <a:gd name="adj1" fmla="val 30131"/>
                <a:gd name="adj2" fmla="val 50000"/>
                <a:gd name="adj3" fmla="val 27483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4580910" y="3952738"/>
              <a:ext cx="371847" cy="0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583445" y="2924993"/>
              <a:ext cx="371847" cy="0"/>
            </a:xfrm>
            <a:prstGeom prst="line">
              <a:avLst/>
            </a:prstGeom>
            <a:ln w="28575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998014" y="4213380"/>
              <a:ext cx="551556" cy="53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 dirty="0"/>
                <a:t>LTE</a:t>
              </a:r>
              <a:endParaRPr lang="en-US" sz="135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49966" y="3111879"/>
              <a:ext cx="860609" cy="53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 dirty="0"/>
                <a:t>2G/3G</a:t>
              </a:r>
              <a:endParaRPr lang="en-US" sz="1350" dirty="0"/>
            </a:p>
          </p:txBody>
        </p:sp>
        <p:sp>
          <p:nvSpPr>
            <p:cNvPr id="21" name="Right Arrow 20"/>
            <p:cNvSpPr/>
            <p:nvPr/>
          </p:nvSpPr>
          <p:spPr>
            <a:xfrm>
              <a:off x="2666213" y="4855271"/>
              <a:ext cx="1106167" cy="124636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02355" y="4613003"/>
              <a:ext cx="1752830" cy="53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 b="1" dirty="0"/>
                <a:t>CSFB Procedure</a:t>
              </a:r>
              <a:endParaRPr lang="en-US" sz="1350" b="1" dirty="0"/>
            </a:p>
          </p:txBody>
        </p:sp>
        <p:sp>
          <p:nvSpPr>
            <p:cNvPr id="23" name="Right Arrow 22"/>
            <p:cNvSpPr/>
            <p:nvPr/>
          </p:nvSpPr>
          <p:spPr>
            <a:xfrm>
              <a:off x="5695000" y="4873017"/>
              <a:ext cx="1106167" cy="124636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65234" y="4602751"/>
              <a:ext cx="1906118" cy="53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350" b="1" dirty="0"/>
                <a:t>SRVCC Procedure</a:t>
              </a:r>
              <a:endParaRPr lang="en-US" sz="1350" b="1" dirty="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6099" y="2588863"/>
              <a:ext cx="536448" cy="630379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963" y="3557207"/>
              <a:ext cx="712607" cy="874611"/>
            </a:xfrm>
            <a:prstGeom prst="rect">
              <a:avLst/>
            </a:prstGeom>
          </p:spPr>
        </p:pic>
      </p:grpSp>
      <p:sp>
        <p:nvSpPr>
          <p:cNvPr id="28" name="Content Placeholder 2"/>
          <p:cNvSpPr txBox="1">
            <a:spLocks/>
          </p:cNvSpPr>
          <p:nvPr/>
        </p:nvSpPr>
        <p:spPr>
          <a:xfrm>
            <a:off x="504891" y="3155745"/>
            <a:ext cx="7794460" cy="64382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However, 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504894" y="1473077"/>
            <a:ext cx="8134611" cy="86745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Challenge: </a:t>
            </a:r>
            <a:r>
              <a:rPr lang="en-US" sz="2400" b="1" dirty="0" smtClean="0">
                <a:solidFill>
                  <a:srgbClr val="FF0000"/>
                </a:solidFill>
              </a:rPr>
              <a:t>Unsatisfying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FF0000"/>
                </a:solidFill>
              </a:rPr>
              <a:t>varying</a:t>
            </a:r>
            <a:r>
              <a:rPr lang="en-US" sz="2400" dirty="0" smtClean="0"/>
              <a:t> network conditions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476726" y="491181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12</a:t>
            </a:r>
            <a:endParaRPr lang="en-US" sz="1200" b="1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14401" y="3624745"/>
            <a:ext cx="7693101" cy="415862"/>
          </a:xfrm>
          <a:prstGeom prst="rect">
            <a:avLst/>
          </a:prstGeom>
          <a:ln w="25400">
            <a:solidFill>
              <a:srgbClr val="FF0000"/>
            </a:solidFill>
            <a:prstDash val="solid"/>
          </a:ln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015746" y="3667422"/>
            <a:ext cx="7544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 smtClean="0"/>
              <a:t>  VoLTE still </a:t>
            </a:r>
            <a:r>
              <a:rPr lang="en-US" sz="2000" b="1" dirty="0" smtClean="0">
                <a:solidFill>
                  <a:srgbClr val="FF0000"/>
                </a:solidFill>
              </a:rPr>
              <a:t>fails</a:t>
            </a:r>
            <a:r>
              <a:rPr lang="en-US" sz="2000" b="1" dirty="0" smtClean="0"/>
              <a:t> </a:t>
            </a:r>
            <a:r>
              <a:rPr lang="en-US" sz="2000" b="1" dirty="0"/>
              <a:t>to achieve a </a:t>
            </a:r>
            <a:r>
              <a:rPr lang="en-US" sz="2000" b="1" dirty="0">
                <a:solidFill>
                  <a:srgbClr val="FF0000"/>
                </a:solidFill>
              </a:rPr>
              <a:t>comparable reliability </a:t>
            </a:r>
            <a:r>
              <a:rPr lang="en-US" sz="2000" b="1" dirty="0"/>
              <a:t>with legacy call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712800" y="4347676"/>
            <a:ext cx="8075600" cy="718883"/>
            <a:chOff x="915998" y="5781228"/>
            <a:chExt cx="7315219" cy="1168858"/>
          </a:xfrm>
        </p:grpSpPr>
        <p:sp>
          <p:nvSpPr>
            <p:cNvPr id="29" name="Content Placeholder 2"/>
            <p:cNvSpPr txBox="1">
              <a:spLocks/>
            </p:cNvSpPr>
            <p:nvPr/>
          </p:nvSpPr>
          <p:spPr>
            <a:xfrm>
              <a:off x="915998" y="5781228"/>
              <a:ext cx="7315200" cy="693818"/>
            </a:xfrm>
            <a:prstGeom prst="rect">
              <a:avLst/>
            </a:prstGeom>
            <a:ln w="25400">
              <a:solidFill>
                <a:srgbClr val="FF0000"/>
              </a:solidFill>
              <a:prstDash val="solid"/>
            </a:ln>
          </p:spPr>
          <p:txBody>
            <a:bodyPr vert="horz" lIns="68580" tIns="34290" rIns="68580" bIns="3429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Wingdings" panose="05000000000000000000" pitchFamily="2" charset="2"/>
                <a:buChar char="Ø"/>
                <a:defRPr sz="2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Ø"/>
                <a:defRPr sz="24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Ø"/>
                <a:defRPr sz="20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Ø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2114550" indent="-28575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Wingdings" panose="05000000000000000000" pitchFamily="2" charset="2"/>
                <a:buChar char="Ø"/>
                <a:defRPr sz="18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457200" lvl="1" indent="0">
                <a:buNone/>
              </a:pPr>
              <a:endParaRPr lang="en-US" sz="2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034783" y="5799108"/>
              <a:ext cx="7196434" cy="1150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en-US" sz="2000" b="1" dirty="0" smtClean="0">
                  <a:solidFill>
                    <a:srgbClr val="FF0000"/>
                  </a:solidFill>
                </a:rPr>
                <a:t>Not all </a:t>
              </a:r>
              <a:r>
                <a:rPr lang="en-US" sz="2000" b="1" dirty="0" smtClean="0"/>
                <a:t>VoLTE problems are captured by traffic-analysis based </a:t>
              </a:r>
              <a:r>
                <a:rPr lang="en-US" sz="2000" b="1" dirty="0" smtClean="0"/>
                <a:t>approach</a:t>
              </a:r>
              <a:endParaRPr lang="en-US" sz="20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86235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Audio quality monitor 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81" name="Content Placeholder 2"/>
          <p:cNvSpPr txBox="1">
            <a:spLocks/>
          </p:cNvSpPr>
          <p:nvPr/>
        </p:nvSpPr>
        <p:spPr>
          <a:xfrm>
            <a:off x="625713" y="1355505"/>
            <a:ext cx="8428626" cy="2160714"/>
          </a:xfrm>
          <a:prstGeom prst="rect">
            <a:avLst/>
          </a:prstGeom>
        </p:spPr>
        <p:txBody>
          <a:bodyPr vert="horz" lIns="68580" tIns="34290" rIns="68580" bIns="3429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/>
              <a:t>Use </a:t>
            </a:r>
            <a:r>
              <a:rPr lang="en-US" altLang="zh-CN" b="1" dirty="0">
                <a:solidFill>
                  <a:srgbClr val="FF0000"/>
                </a:solidFill>
              </a:rPr>
              <a:t>audio channel</a:t>
            </a:r>
            <a:r>
              <a:rPr lang="en-US" altLang="zh-CN" dirty="0"/>
              <a:t> to detect QoE problems in </a:t>
            </a:r>
            <a:r>
              <a:rPr lang="en-US" altLang="zh-CN" b="1" dirty="0">
                <a:solidFill>
                  <a:srgbClr val="0070C0"/>
                </a:solidFill>
              </a:rPr>
              <a:t>real-</a:t>
            </a:r>
            <a:r>
              <a:rPr lang="en-US" altLang="zh-CN" b="1" dirty="0" smtClean="0">
                <a:solidFill>
                  <a:srgbClr val="0070C0"/>
                </a:solidFill>
              </a:rPr>
              <a:t>time</a:t>
            </a:r>
            <a:endParaRPr lang="en-US" sz="2600" dirty="0" smtClean="0"/>
          </a:p>
          <a:p>
            <a:r>
              <a:rPr lang="en-US" dirty="0" smtClean="0"/>
              <a:t>Three types of VoLTE reliability problems</a:t>
            </a:r>
            <a:endParaRPr lang="en-US" dirty="0"/>
          </a:p>
          <a:p>
            <a:pPr lvl="1"/>
            <a:r>
              <a:rPr lang="en-US" dirty="0" smtClean="0"/>
              <a:t>Audio experience related problems</a:t>
            </a:r>
          </a:p>
          <a:p>
            <a:pPr lvl="2"/>
            <a:r>
              <a:rPr lang="en-US" sz="1900" dirty="0" smtClean="0"/>
              <a:t>Muting, garbled audio, intermittent audio, one-way audio</a:t>
            </a:r>
          </a:p>
          <a:p>
            <a:pPr lvl="1"/>
            <a:r>
              <a:rPr lang="en-US" dirty="0" smtClean="0"/>
              <a:t>Call setup failure</a:t>
            </a:r>
          </a:p>
          <a:p>
            <a:pPr lvl="1"/>
            <a:r>
              <a:rPr lang="en-US" dirty="0" smtClean="0"/>
              <a:t>Unintended call drop</a:t>
            </a:r>
          </a:p>
          <a:p>
            <a:pPr lvl="1"/>
            <a:endParaRPr lang="en-US" sz="2000" dirty="0" smtClean="0"/>
          </a:p>
        </p:txBody>
      </p:sp>
      <p:sp>
        <p:nvSpPr>
          <p:cNvPr id="39" name="Rectangle 79"/>
          <p:cNvSpPr/>
          <p:nvPr/>
        </p:nvSpPr>
        <p:spPr>
          <a:xfrm>
            <a:off x="5105668" y="3823372"/>
            <a:ext cx="1155788" cy="695492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0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2" y="3963581"/>
            <a:ext cx="398157" cy="398157"/>
          </a:xfrm>
          <a:prstGeom prst="rect">
            <a:avLst/>
          </a:prstGeom>
        </p:spPr>
      </p:pic>
      <p:cxnSp>
        <p:nvCxnSpPr>
          <p:cNvPr id="41" name="Straight Arrow Connector 4"/>
          <p:cNvCxnSpPr/>
          <p:nvPr/>
        </p:nvCxnSpPr>
        <p:spPr>
          <a:xfrm flipV="1">
            <a:off x="676660" y="3368989"/>
            <a:ext cx="696722" cy="565019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5"/>
          <p:cNvCxnSpPr/>
          <p:nvPr/>
        </p:nvCxnSpPr>
        <p:spPr>
          <a:xfrm>
            <a:off x="676662" y="4345803"/>
            <a:ext cx="686219" cy="59994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6"/>
          <p:cNvSpPr/>
          <p:nvPr/>
        </p:nvSpPr>
        <p:spPr>
          <a:xfrm>
            <a:off x="1362880" y="3356451"/>
            <a:ext cx="2713535" cy="16124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44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347" y="3390248"/>
            <a:ext cx="1727918" cy="731854"/>
          </a:xfrm>
          <a:prstGeom prst="rect">
            <a:avLst/>
          </a:prstGeom>
        </p:spPr>
      </p:pic>
      <p:grpSp>
        <p:nvGrpSpPr>
          <p:cNvPr id="45" name="Group 95"/>
          <p:cNvGrpSpPr/>
          <p:nvPr/>
        </p:nvGrpSpPr>
        <p:grpSpPr>
          <a:xfrm>
            <a:off x="1499434" y="3934008"/>
            <a:ext cx="2237505" cy="952567"/>
            <a:chOff x="2091580" y="2780703"/>
            <a:chExt cx="2983340" cy="1270089"/>
          </a:xfrm>
        </p:grpSpPr>
        <p:sp>
          <p:nvSpPr>
            <p:cNvPr id="46" name="Rectangle 8"/>
            <p:cNvSpPr/>
            <p:nvPr/>
          </p:nvSpPr>
          <p:spPr>
            <a:xfrm>
              <a:off x="2091580" y="2836004"/>
              <a:ext cx="2983340" cy="121478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7" name="Rectangle 9"/>
            <p:cNvSpPr/>
            <p:nvPr/>
          </p:nvSpPr>
          <p:spPr>
            <a:xfrm>
              <a:off x="3390929" y="2979015"/>
              <a:ext cx="1416636" cy="248279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Sampler</a:t>
              </a:r>
            </a:p>
          </p:txBody>
        </p:sp>
        <p:sp>
          <p:nvSpPr>
            <p:cNvPr id="48" name="Rectangle 10"/>
            <p:cNvSpPr/>
            <p:nvPr/>
          </p:nvSpPr>
          <p:spPr>
            <a:xfrm>
              <a:off x="3375303" y="3363252"/>
              <a:ext cx="1432261" cy="564224"/>
            </a:xfrm>
            <a:prstGeom prst="rect">
              <a:avLst/>
            </a:prstGeom>
            <a:solidFill>
              <a:srgbClr val="FFC000"/>
            </a:solidFill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Context Collector</a:t>
              </a:r>
            </a:p>
          </p:txBody>
        </p:sp>
        <p:sp>
          <p:nvSpPr>
            <p:cNvPr id="49" name="TextBox 11"/>
            <p:cNvSpPr txBox="1"/>
            <p:nvPr/>
          </p:nvSpPr>
          <p:spPr>
            <a:xfrm>
              <a:off x="2228961" y="3004146"/>
              <a:ext cx="1066959" cy="954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b="1" dirty="0"/>
                <a:t>Audio </a:t>
              </a:r>
            </a:p>
            <a:p>
              <a:r>
                <a:rPr lang="en-US" sz="1350" b="1" dirty="0"/>
                <a:t>Quality </a:t>
              </a:r>
            </a:p>
            <a:p>
              <a:r>
                <a:rPr lang="en-US" sz="1350" b="1" dirty="0"/>
                <a:t>Monitor</a:t>
              </a:r>
            </a:p>
          </p:txBody>
        </p:sp>
        <p:cxnSp>
          <p:nvCxnSpPr>
            <p:cNvPr id="50" name="Straight Arrow Connector 12"/>
            <p:cNvCxnSpPr/>
            <p:nvPr/>
          </p:nvCxnSpPr>
          <p:spPr>
            <a:xfrm>
              <a:off x="4099247" y="2780703"/>
              <a:ext cx="0" cy="187515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Rectangle 13"/>
          <p:cNvSpPr/>
          <p:nvPr/>
        </p:nvSpPr>
        <p:spPr>
          <a:xfrm>
            <a:off x="1499433" y="3558391"/>
            <a:ext cx="913905" cy="26498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Voice Call</a:t>
            </a:r>
          </a:p>
        </p:txBody>
      </p:sp>
      <p:cxnSp>
        <p:nvCxnSpPr>
          <p:cNvPr id="53" name="Straight Arrow Connector 21"/>
          <p:cNvCxnSpPr/>
          <p:nvPr/>
        </p:nvCxnSpPr>
        <p:spPr>
          <a:xfrm flipV="1">
            <a:off x="3536420" y="3673330"/>
            <a:ext cx="696722" cy="435678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22"/>
          <p:cNvCxnSpPr/>
          <p:nvPr/>
        </p:nvCxnSpPr>
        <p:spPr>
          <a:xfrm>
            <a:off x="3546925" y="4260853"/>
            <a:ext cx="686219" cy="32165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36"/>
          <p:cNvCxnSpPr/>
          <p:nvPr/>
        </p:nvCxnSpPr>
        <p:spPr>
          <a:xfrm>
            <a:off x="4233142" y="4582502"/>
            <a:ext cx="42062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37"/>
          <p:cNvCxnSpPr/>
          <p:nvPr/>
        </p:nvCxnSpPr>
        <p:spPr>
          <a:xfrm flipV="1">
            <a:off x="4236081" y="3582314"/>
            <a:ext cx="6715" cy="10001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0"/>
          <p:cNvSpPr txBox="1"/>
          <p:nvPr/>
        </p:nvSpPr>
        <p:spPr>
          <a:xfrm>
            <a:off x="4194512" y="5114371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15</a:t>
            </a:r>
            <a:endParaRPr lang="en-US" sz="1200" b="1" dirty="0"/>
          </a:p>
        </p:txBody>
      </p:sp>
      <p:sp>
        <p:nvSpPr>
          <p:cNvPr id="58" name="TextBox 15"/>
          <p:cNvSpPr txBox="1"/>
          <p:nvPr/>
        </p:nvSpPr>
        <p:spPr>
          <a:xfrm>
            <a:off x="5208353" y="3467158"/>
            <a:ext cx="786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Muting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0" name="Rectangle 45"/>
          <p:cNvSpPr/>
          <p:nvPr/>
        </p:nvSpPr>
        <p:spPr>
          <a:xfrm>
            <a:off x="6779835" y="3829962"/>
            <a:ext cx="1155788" cy="695492"/>
          </a:xfrm>
          <a:prstGeom prst="rect">
            <a:avLst/>
          </a:prstGeom>
          <a:noFill/>
          <a:ln w="25400">
            <a:solidFill>
              <a:srgbClr val="FF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3" name="TextBox 46"/>
          <p:cNvSpPr txBox="1"/>
          <p:nvPr/>
        </p:nvSpPr>
        <p:spPr>
          <a:xfrm>
            <a:off x="6535948" y="3477390"/>
            <a:ext cx="1715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FF"/>
                </a:solidFill>
              </a:rPr>
              <a:t>Intermittent audio</a:t>
            </a:r>
            <a:endParaRPr lang="en-US" sz="1600" dirty="0">
              <a:solidFill>
                <a:srgbClr val="FF00FF"/>
              </a:solidFill>
            </a:endParaRPr>
          </a:p>
        </p:txBody>
      </p:sp>
      <p:grpSp>
        <p:nvGrpSpPr>
          <p:cNvPr id="64" name="Group 27"/>
          <p:cNvGrpSpPr/>
          <p:nvPr/>
        </p:nvGrpSpPr>
        <p:grpSpPr>
          <a:xfrm>
            <a:off x="4282947" y="3473749"/>
            <a:ext cx="909315" cy="1051705"/>
            <a:chOff x="4565158" y="4900070"/>
            <a:chExt cx="909315" cy="1051705"/>
          </a:xfrm>
        </p:grpSpPr>
        <p:sp>
          <p:nvSpPr>
            <p:cNvPr id="66" name="Rectangle 48"/>
            <p:cNvSpPr/>
            <p:nvPr/>
          </p:nvSpPr>
          <p:spPr>
            <a:xfrm>
              <a:off x="4565158" y="5256283"/>
              <a:ext cx="909315" cy="695492"/>
            </a:xfrm>
            <a:prstGeom prst="rect">
              <a:avLst/>
            </a:prstGeom>
            <a:noFill/>
            <a:ln w="25400"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TextBox 49"/>
            <p:cNvSpPr txBox="1"/>
            <p:nvPr/>
          </p:nvSpPr>
          <p:spPr>
            <a:xfrm>
              <a:off x="4625897" y="4900070"/>
              <a:ext cx="8061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</a:rPr>
                <a:t>Normal</a:t>
              </a:r>
              <a:endParaRPr lang="en-US" sz="16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75" name="Group 32"/>
          <p:cNvGrpSpPr/>
          <p:nvPr/>
        </p:nvGrpSpPr>
        <p:grpSpPr>
          <a:xfrm>
            <a:off x="4263398" y="3934008"/>
            <a:ext cx="3782755" cy="476957"/>
            <a:chOff x="5292731" y="6250545"/>
            <a:chExt cx="3782755" cy="476957"/>
          </a:xfrm>
        </p:grpSpPr>
        <p:grpSp>
          <p:nvGrpSpPr>
            <p:cNvPr id="76" name="Group 31"/>
            <p:cNvGrpSpPr/>
            <p:nvPr/>
          </p:nvGrpSpPr>
          <p:grpSpPr>
            <a:xfrm>
              <a:off x="5410016" y="6250545"/>
              <a:ext cx="3665470" cy="476957"/>
              <a:chOff x="5076969" y="6225649"/>
              <a:chExt cx="3665470" cy="476957"/>
            </a:xfrm>
          </p:grpSpPr>
          <p:grpSp>
            <p:nvGrpSpPr>
              <p:cNvPr id="82" name="Group 26"/>
              <p:cNvGrpSpPr/>
              <p:nvPr/>
            </p:nvGrpSpPr>
            <p:grpSpPr>
              <a:xfrm>
                <a:off x="5241934" y="6225649"/>
                <a:ext cx="3500505" cy="476957"/>
                <a:chOff x="5389834" y="6244843"/>
                <a:chExt cx="3500505" cy="476957"/>
              </a:xfrm>
            </p:grpSpPr>
            <p:grpSp>
              <p:nvGrpSpPr>
                <p:cNvPr id="84" name="Group 23"/>
                <p:cNvGrpSpPr/>
                <p:nvPr/>
              </p:nvGrpSpPr>
              <p:grpSpPr>
                <a:xfrm>
                  <a:off x="5389834" y="6244843"/>
                  <a:ext cx="3500505" cy="476957"/>
                  <a:chOff x="4693548" y="5401356"/>
                  <a:chExt cx="3500505" cy="476957"/>
                </a:xfrm>
              </p:grpSpPr>
              <p:grpSp>
                <p:nvGrpSpPr>
                  <p:cNvPr id="86" name="Group 20"/>
                  <p:cNvGrpSpPr/>
                  <p:nvPr/>
                </p:nvGrpSpPr>
                <p:grpSpPr>
                  <a:xfrm>
                    <a:off x="7582592" y="5402719"/>
                    <a:ext cx="611461" cy="469966"/>
                    <a:chOff x="7582592" y="5402719"/>
                    <a:chExt cx="611461" cy="469966"/>
                  </a:xfrm>
                </p:grpSpPr>
                <p:cxnSp>
                  <p:nvCxnSpPr>
                    <p:cNvPr id="94" name="Elbow Connector 68"/>
                    <p:cNvCxnSpPr/>
                    <p:nvPr/>
                  </p:nvCxnSpPr>
                  <p:spPr>
                    <a:xfrm rot="10800000">
                      <a:off x="7582592" y="5402719"/>
                      <a:ext cx="342900" cy="468120"/>
                    </a:xfrm>
                    <a:prstGeom prst="bentConnector3">
                      <a:avLst>
                        <a:gd name="adj1" fmla="val 24184"/>
                      </a:avLst>
                    </a:prstGeom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Elbow Connector 69"/>
                    <p:cNvCxnSpPr/>
                    <p:nvPr/>
                  </p:nvCxnSpPr>
                  <p:spPr>
                    <a:xfrm flipH="1">
                      <a:off x="7851153" y="5404565"/>
                      <a:ext cx="342900" cy="468120"/>
                    </a:xfrm>
                    <a:prstGeom prst="bentConnector3">
                      <a:avLst>
                        <a:gd name="adj1" fmla="val 80453"/>
                      </a:avLst>
                    </a:prstGeom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7" name="Group 77"/>
                  <p:cNvGrpSpPr/>
                  <p:nvPr/>
                </p:nvGrpSpPr>
                <p:grpSpPr>
                  <a:xfrm>
                    <a:off x="4693548" y="5401356"/>
                    <a:ext cx="2889036" cy="476957"/>
                    <a:chOff x="5974126" y="2824222"/>
                    <a:chExt cx="3852050" cy="635942"/>
                  </a:xfrm>
                </p:grpSpPr>
                <p:grpSp>
                  <p:nvGrpSpPr>
                    <p:cNvPr id="88" name="Group 58"/>
                    <p:cNvGrpSpPr/>
                    <p:nvPr/>
                  </p:nvGrpSpPr>
                  <p:grpSpPr>
                    <a:xfrm>
                      <a:off x="9129172" y="2826039"/>
                      <a:ext cx="697004" cy="624160"/>
                      <a:chOff x="1816442" y="2855438"/>
                      <a:chExt cx="697004" cy="142103"/>
                    </a:xfrm>
                  </p:grpSpPr>
                  <p:cxnSp>
                    <p:nvCxnSpPr>
                      <p:cNvPr id="92" name="Elbow Connector 72"/>
                      <p:cNvCxnSpPr/>
                      <p:nvPr/>
                    </p:nvCxnSpPr>
                    <p:spPr>
                      <a:xfrm>
                        <a:off x="1816442" y="2855438"/>
                        <a:ext cx="457200" cy="142103"/>
                      </a:xfrm>
                      <a:prstGeom prst="bentConnector3">
                        <a:avLst>
                          <a:gd name="adj1" fmla="val 48649"/>
                        </a:avLst>
                      </a:prstGeom>
                      <a:ln w="19050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3" name="Elbow Connector 73"/>
                      <p:cNvCxnSpPr/>
                      <p:nvPr/>
                    </p:nvCxnSpPr>
                    <p:spPr>
                      <a:xfrm rot="10800000" flipH="1">
                        <a:off x="2056246" y="2855438"/>
                        <a:ext cx="457200" cy="142103"/>
                      </a:xfrm>
                      <a:prstGeom prst="bentConnector3">
                        <a:avLst>
                          <a:gd name="adj1" fmla="val 48649"/>
                        </a:avLst>
                      </a:prstGeom>
                      <a:ln w="19050"/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9" name="Elbow Connector 71"/>
                    <p:cNvCxnSpPr/>
                    <p:nvPr/>
                  </p:nvCxnSpPr>
                  <p:spPr>
                    <a:xfrm rot="10800000" flipH="1">
                      <a:off x="5974126" y="2836005"/>
                      <a:ext cx="457200" cy="624159"/>
                    </a:xfrm>
                    <a:prstGeom prst="bentConnector3">
                      <a:avLst>
                        <a:gd name="adj1" fmla="val 2166"/>
                      </a:avLst>
                    </a:prstGeom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Elbow Connector 67"/>
                    <p:cNvCxnSpPr/>
                    <p:nvPr/>
                  </p:nvCxnSpPr>
                  <p:spPr>
                    <a:xfrm flipV="1">
                      <a:off x="6936139" y="2824222"/>
                      <a:ext cx="2407680" cy="632616"/>
                    </a:xfrm>
                    <a:prstGeom prst="bentConnector3">
                      <a:avLst>
                        <a:gd name="adj1" fmla="val 50000"/>
                      </a:avLst>
                    </a:prstGeom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Elbow Connector 64"/>
                    <p:cNvCxnSpPr/>
                    <p:nvPr/>
                  </p:nvCxnSpPr>
                  <p:spPr>
                    <a:xfrm>
                      <a:off x="6696335" y="2833366"/>
                      <a:ext cx="457200" cy="624159"/>
                    </a:xfrm>
                    <a:prstGeom prst="bentConnector3">
                      <a:avLst>
                        <a:gd name="adj1" fmla="val 48649"/>
                      </a:avLst>
                    </a:prstGeom>
                    <a:ln w="19050"/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85" name="Elbow Connector 42"/>
                <p:cNvCxnSpPr/>
                <p:nvPr/>
              </p:nvCxnSpPr>
              <p:spPr>
                <a:xfrm rot="10800000" flipH="1">
                  <a:off x="5728152" y="6251881"/>
                  <a:ext cx="342900" cy="468120"/>
                </a:xfrm>
                <a:prstGeom prst="bentConnector3">
                  <a:avLst>
                    <a:gd name="adj1" fmla="val 2166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3" name="Straight Connector 29"/>
              <p:cNvCxnSpPr/>
              <p:nvPr/>
            </p:nvCxnSpPr>
            <p:spPr>
              <a:xfrm>
                <a:off x="5076969" y="6232507"/>
                <a:ext cx="164964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Straight Connector 55"/>
            <p:cNvCxnSpPr/>
            <p:nvPr/>
          </p:nvCxnSpPr>
          <p:spPr>
            <a:xfrm>
              <a:off x="5292731" y="6258934"/>
              <a:ext cx="1649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5793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4" dur="indefinite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5" dur="indefinite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  <p:bldP spid="52" grpId="0" animBg="1"/>
      <p:bldP spid="58" grpId="0"/>
      <p:bldP spid="60" grpId="0" animBg="1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8231145" cy="9941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Audio quality monitor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evaluation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8155234" cy="3542592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1000"/>
              </a:spcBef>
            </a:pPr>
            <a:r>
              <a:rPr lang="en-US" dirty="0" smtClean="0"/>
              <a:t>Implementation based on </a:t>
            </a:r>
            <a:r>
              <a:rPr lang="en-US" altLang="zh-CN" dirty="0"/>
              <a:t>Android </a:t>
            </a:r>
            <a:r>
              <a:rPr lang="en-US" altLang="zh-CN" b="1" i="1" dirty="0" err="1">
                <a:solidFill>
                  <a:schemeClr val="accent1"/>
                </a:solidFill>
              </a:rPr>
              <a:t>AudioRecord</a:t>
            </a:r>
            <a:r>
              <a:rPr lang="en-US" altLang="zh-CN" b="1" i="1" dirty="0">
                <a:solidFill>
                  <a:schemeClr val="accent1"/>
                </a:solidFill>
              </a:rPr>
              <a:t> </a:t>
            </a:r>
            <a:r>
              <a:rPr lang="en-US" altLang="zh-CN" b="1" i="1" dirty="0"/>
              <a:t> </a:t>
            </a:r>
            <a:r>
              <a:rPr lang="en-US" altLang="zh-CN" dirty="0"/>
              <a:t>API </a:t>
            </a:r>
            <a:endParaRPr lang="en-US" altLang="zh-CN" dirty="0" smtClean="0"/>
          </a:p>
          <a:p>
            <a:pPr marL="914400" lvl="2" indent="-457200">
              <a:spcBef>
                <a:spcPts val="1000"/>
              </a:spcBef>
            </a:pPr>
            <a:r>
              <a:rPr lang="en-US" dirty="0" smtClean="0"/>
              <a:t>Accuracy</a:t>
            </a:r>
            <a:r>
              <a:rPr lang="en-US" altLang="zh-CN" dirty="0" smtClean="0"/>
              <a:t>:</a:t>
            </a:r>
            <a:r>
              <a:rPr lang="zh-CN" altLang="en-US" dirty="0" smtClean="0"/>
              <a:t> </a:t>
            </a:r>
            <a:r>
              <a:rPr lang="en-US" altLang="zh-CN" dirty="0" smtClean="0"/>
              <a:t>FP: </a:t>
            </a:r>
            <a:r>
              <a:rPr lang="en-US" altLang="zh-CN" dirty="0" smtClean="0">
                <a:solidFill>
                  <a:srgbClr val="008000"/>
                </a:solidFill>
              </a:rPr>
              <a:t>0.65%</a:t>
            </a:r>
            <a:r>
              <a:rPr lang="en-US" altLang="zh-CN" dirty="0" smtClean="0"/>
              <a:t>, FN: </a:t>
            </a:r>
            <a:r>
              <a:rPr lang="en-US" altLang="zh-CN" dirty="0" smtClean="0">
                <a:solidFill>
                  <a:srgbClr val="008000"/>
                </a:solidFill>
              </a:rPr>
              <a:t>3.7%</a:t>
            </a:r>
            <a:r>
              <a:rPr lang="en-US" altLang="zh-CN" dirty="0" smtClean="0"/>
              <a:t>. </a:t>
            </a:r>
          </a:p>
          <a:p>
            <a:pPr marL="914400" lvl="2" indent="-457200">
              <a:spcBef>
                <a:spcPts val="1000"/>
              </a:spcBef>
            </a:pPr>
            <a:r>
              <a:rPr lang="en-US" dirty="0" smtClean="0"/>
              <a:t>Energy</a:t>
            </a:r>
            <a:r>
              <a:rPr lang="zh-CN" altLang="en-US" dirty="0" smtClean="0"/>
              <a:t> </a:t>
            </a:r>
            <a:r>
              <a:rPr lang="en-US" dirty="0" smtClean="0"/>
              <a:t>Overhead: </a:t>
            </a:r>
            <a:r>
              <a:rPr lang="en-US" dirty="0" smtClean="0">
                <a:solidFill>
                  <a:srgbClr val="008000"/>
                </a:solidFill>
              </a:rPr>
              <a:t>+7%</a:t>
            </a:r>
            <a:r>
              <a:rPr lang="en-US" dirty="0" smtClean="0"/>
              <a:t> during VoLTE call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Complementary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traffic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based </a:t>
            </a:r>
            <a:r>
              <a:rPr lang="en-US" sz="2400" dirty="0" smtClean="0"/>
              <a:t>anomaly detection</a:t>
            </a:r>
          </a:p>
          <a:p>
            <a:pPr lvl="1"/>
            <a:r>
              <a:rPr lang="en-US" sz="2000" dirty="0" smtClean="0"/>
              <a:t>Closer to user experience</a:t>
            </a:r>
            <a:r>
              <a:rPr lang="en-US" altLang="zh-CN" sz="2000" dirty="0" smtClean="0"/>
              <a:t>,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easier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deploy.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Useful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diagnostic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tool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for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operators</a:t>
            </a:r>
          </a:p>
          <a:p>
            <a:pPr lvl="1"/>
            <a:r>
              <a:rPr lang="en-US" altLang="zh-CN" sz="2000" dirty="0" smtClean="0"/>
              <a:t>Capture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end-user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audio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problems</a:t>
            </a:r>
            <a:r>
              <a:rPr lang="zh-CN" altLang="en-US" sz="2000" dirty="0" smtClean="0"/>
              <a:t> </a:t>
            </a:r>
            <a:r>
              <a:rPr lang="en-US" altLang="zh-CN" sz="2000" b="1" dirty="0" smtClean="0">
                <a:solidFill>
                  <a:schemeClr val="accent1"/>
                </a:solidFill>
              </a:rPr>
              <a:t>objectively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and</a:t>
            </a:r>
            <a:r>
              <a:rPr lang="zh-CN" altLang="en-US" sz="2000" dirty="0" smtClean="0"/>
              <a:t> </a:t>
            </a:r>
            <a:r>
              <a:rPr lang="en-US" altLang="zh-CN" sz="2000" b="1" dirty="0" smtClean="0">
                <a:solidFill>
                  <a:srgbClr val="5B9BD5"/>
                </a:solidFill>
              </a:rPr>
              <a:t>accurately</a:t>
            </a:r>
            <a:r>
              <a:rPr lang="en-US" altLang="zh-CN" sz="2000" dirty="0" smtClean="0"/>
              <a:t>.</a:t>
            </a:r>
            <a:r>
              <a:rPr lang="zh-CN" altLang="en-US" sz="2000" dirty="0" smtClean="0"/>
              <a:t> </a:t>
            </a:r>
            <a:endParaRPr lang="en-US" dirty="0" smtClean="0"/>
          </a:p>
          <a:p>
            <a:pPr marL="342900" lvl="1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76726" y="491181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15</a:t>
            </a:r>
            <a:endParaRPr lang="en-US" sz="12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63134" y="4265360"/>
            <a:ext cx="7738519" cy="426719"/>
          </a:xfrm>
          <a:prstGeom prst="rect">
            <a:avLst/>
          </a:prstGeom>
          <a:ln w="25400">
            <a:solidFill>
              <a:srgbClr val="FF0000"/>
            </a:solidFill>
            <a:prstDash val="solid"/>
          </a:ln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8" name="TextBox 32"/>
          <p:cNvSpPr txBox="1"/>
          <p:nvPr/>
        </p:nvSpPr>
        <p:spPr>
          <a:xfrm>
            <a:off x="853515" y="4264596"/>
            <a:ext cx="7612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b="1" dirty="0" smtClean="0"/>
              <a:t>More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important: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Understand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the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underlying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causes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of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the</a:t>
            </a:r>
            <a:r>
              <a:rPr lang="zh-CN" altLang="en-US" sz="2000" b="1" dirty="0" smtClean="0"/>
              <a:t> </a:t>
            </a:r>
            <a:r>
              <a:rPr lang="en-US" altLang="zh-CN" sz="2000" b="1" dirty="0" smtClean="0"/>
              <a:t>problems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0923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599395" y="3751801"/>
            <a:ext cx="4163105" cy="661364"/>
          </a:xfrm>
          <a:prstGeom prst="rect">
            <a:avLst/>
          </a:prstGeom>
          <a:ln w="25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Stress testing </a:t>
            </a:r>
            <a:r>
              <a:rPr lang="en-US" sz="3200" dirty="0" smtClean="0"/>
              <a:t>approach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&amp;</a:t>
            </a:r>
            <a:r>
              <a:rPr lang="zh-CN" altLang="en-US" sz="3200" dirty="0" smtClean="0"/>
              <a:t> </a:t>
            </a:r>
            <a:r>
              <a:rPr lang="en-US" altLang="zh-CN" sz="3200" dirty="0" smtClean="0"/>
              <a:t>diagnosis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57459"/>
            <a:ext cx="7886700" cy="3263504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Motivation</a:t>
            </a:r>
          </a:p>
          <a:p>
            <a:pPr lvl="1"/>
            <a:r>
              <a:rPr lang="en-US" sz="2000" dirty="0" smtClean="0"/>
              <a:t>Producing </a:t>
            </a:r>
            <a:r>
              <a:rPr lang="en-US" sz="2000" b="1" dirty="0" smtClean="0">
                <a:solidFill>
                  <a:srgbClr val="FF0000"/>
                </a:solidFill>
              </a:rPr>
              <a:t>more</a:t>
            </a:r>
            <a:r>
              <a:rPr lang="en-US" sz="2000" dirty="0" smtClean="0"/>
              <a:t> problematic cases </a:t>
            </a:r>
          </a:p>
          <a:p>
            <a:pPr lvl="1"/>
            <a:r>
              <a:rPr lang="en-US" sz="2000" dirty="0" smtClean="0"/>
              <a:t>Gathering </a:t>
            </a:r>
            <a:r>
              <a:rPr lang="en-US" sz="2000" b="1" dirty="0" smtClean="0">
                <a:solidFill>
                  <a:srgbClr val="FF0000"/>
                </a:solidFill>
              </a:rPr>
              <a:t>critical logs</a:t>
            </a:r>
            <a:r>
              <a:rPr lang="en-US" sz="2000" dirty="0" smtClean="0"/>
              <a:t> in lab settings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657" y="2787105"/>
            <a:ext cx="363131" cy="4067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577" y="2671386"/>
            <a:ext cx="589388" cy="54788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966" y="2719365"/>
            <a:ext cx="468021" cy="543387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1289453" y="2993567"/>
            <a:ext cx="1466447" cy="3633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99395" y="2657780"/>
            <a:ext cx="4163105" cy="175538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TextBox 8"/>
          <p:cNvSpPr txBox="1"/>
          <p:nvPr/>
        </p:nvSpPr>
        <p:spPr>
          <a:xfrm>
            <a:off x="2112021" y="4414543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Lab settings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911627" y="3776729"/>
            <a:ext cx="133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Automation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699288" y="3794888"/>
            <a:ext cx="784793" cy="208200"/>
          </a:xfrm>
          <a:prstGeom prst="flowChartAlternateProcess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Device</a:t>
            </a:r>
            <a:endParaRPr lang="en-US" sz="1350" dirty="0"/>
          </a:p>
        </p:txBody>
      </p:sp>
      <p:sp>
        <p:nvSpPr>
          <p:cNvPr id="17" name="Flowchart: Alternate Process 16"/>
          <p:cNvSpPr/>
          <p:nvPr/>
        </p:nvSpPr>
        <p:spPr>
          <a:xfrm>
            <a:off x="1566634" y="3800216"/>
            <a:ext cx="789429" cy="208200"/>
          </a:xfrm>
          <a:prstGeom prst="flowChartAlternateProcess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Logging </a:t>
            </a:r>
            <a:endParaRPr lang="en-US" sz="1350" dirty="0"/>
          </a:p>
        </p:txBody>
      </p:sp>
      <p:sp>
        <p:nvSpPr>
          <p:cNvPr id="18" name="Flowchart: Alternate Process 17"/>
          <p:cNvSpPr/>
          <p:nvPr/>
        </p:nvSpPr>
        <p:spPr>
          <a:xfrm>
            <a:off x="696161" y="4132722"/>
            <a:ext cx="1327181" cy="208200"/>
          </a:xfrm>
          <a:prstGeom prst="flowChartAlternateProcess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Signal Strength</a:t>
            </a:r>
            <a:endParaRPr lang="en-US" sz="1350" dirty="0"/>
          </a:p>
        </p:txBody>
      </p:sp>
      <p:sp>
        <p:nvSpPr>
          <p:cNvPr id="19" name="Flowchart: Alternate Process 18"/>
          <p:cNvSpPr/>
          <p:nvPr/>
        </p:nvSpPr>
        <p:spPr>
          <a:xfrm>
            <a:off x="2101522" y="4134521"/>
            <a:ext cx="1345469" cy="208200"/>
          </a:xfrm>
          <a:prstGeom prst="flowChartAlternateProcess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Network Events</a:t>
            </a:r>
            <a:endParaRPr lang="en-US" sz="1350" dirty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3066720" y="3001092"/>
            <a:ext cx="480060" cy="443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9395" y="3220310"/>
            <a:ext cx="4163105" cy="530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4" name="Flowchart: Alternate Process 23"/>
          <p:cNvSpPr/>
          <p:nvPr/>
        </p:nvSpPr>
        <p:spPr>
          <a:xfrm>
            <a:off x="689449" y="3448223"/>
            <a:ext cx="1793487" cy="208200"/>
          </a:xfrm>
          <a:prstGeom prst="flowChartAlternateProcess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Audio Quality Monitor</a:t>
            </a:r>
            <a:endParaRPr lang="en-US" sz="135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196294" y="3166962"/>
            <a:ext cx="744" cy="361018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618100" y="3352734"/>
            <a:ext cx="2030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Anomaly</a:t>
            </a:r>
            <a:r>
              <a:rPr lang="zh-CN" altLang="en-US" b="1" dirty="0" smtClean="0"/>
              <a:t> </a:t>
            </a:r>
            <a:r>
              <a:rPr lang="en-US" b="1" dirty="0" smtClean="0"/>
              <a:t>Detection</a:t>
            </a:r>
            <a:endParaRPr lang="en-US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38295" y="3506224"/>
            <a:ext cx="1309878" cy="6652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830" y="3025124"/>
            <a:ext cx="434710" cy="468550"/>
          </a:xfrm>
          <a:prstGeom prst="rect">
            <a:avLst/>
          </a:prstGeom>
        </p:spPr>
      </p:pic>
      <p:grpSp>
        <p:nvGrpSpPr>
          <p:cNvPr id="32" name="Group 31"/>
          <p:cNvGrpSpPr/>
          <p:nvPr/>
        </p:nvGrpSpPr>
        <p:grpSpPr>
          <a:xfrm>
            <a:off x="6078855" y="1767342"/>
            <a:ext cx="2390984" cy="1179370"/>
            <a:chOff x="136882" y="4317754"/>
            <a:chExt cx="3187978" cy="2208881"/>
          </a:xfrm>
        </p:grpSpPr>
        <p:sp>
          <p:nvSpPr>
            <p:cNvPr id="33" name="Rectangular Callout 32"/>
            <p:cNvSpPr/>
            <p:nvPr/>
          </p:nvSpPr>
          <p:spPr>
            <a:xfrm>
              <a:off x="136882" y="4392724"/>
              <a:ext cx="3187978" cy="2133911"/>
            </a:xfrm>
            <a:prstGeom prst="wedgeRectCallout">
              <a:avLst>
                <a:gd name="adj1" fmla="val -76466"/>
                <a:gd name="adj2" fmla="val 58993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468" y="4688086"/>
              <a:ext cx="3090088" cy="1755733"/>
            </a:xfrm>
            <a:prstGeom prst="rect">
              <a:avLst/>
            </a:prstGeom>
            <a:ln w="19050">
              <a:solidFill>
                <a:schemeClr val="bg1"/>
              </a:solidFill>
            </a:ln>
          </p:spPr>
        </p:pic>
        <p:sp>
          <p:nvSpPr>
            <p:cNvPr id="35" name="TextBox 34"/>
            <p:cNvSpPr txBox="1"/>
            <p:nvPr/>
          </p:nvSpPr>
          <p:spPr>
            <a:xfrm>
              <a:off x="799563" y="4317754"/>
              <a:ext cx="1787320" cy="5620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dirty="0" smtClean="0"/>
                <a:t>Multi</a:t>
              </a:r>
              <a:r>
                <a:rPr lang="en-US" altLang="zh-CN" sz="1350" dirty="0" smtClean="0"/>
                <a:t>-</a:t>
              </a:r>
              <a:r>
                <a:rPr lang="en-US" sz="1350" dirty="0" smtClean="0"/>
                <a:t>Layer </a:t>
              </a:r>
              <a:r>
                <a:rPr lang="en-US" sz="1350" dirty="0"/>
                <a:t>Logs</a:t>
              </a:r>
            </a:p>
          </p:txBody>
        </p:sp>
      </p:grpSp>
      <p:sp>
        <p:nvSpPr>
          <p:cNvPr id="36" name="Rectangular Callout 35"/>
          <p:cNvSpPr/>
          <p:nvPr/>
        </p:nvSpPr>
        <p:spPr>
          <a:xfrm>
            <a:off x="5621837" y="4028246"/>
            <a:ext cx="1265301" cy="282656"/>
          </a:xfrm>
          <a:prstGeom prst="wedgeRectCallout">
            <a:avLst>
              <a:gd name="adj1" fmla="val -77533"/>
              <a:gd name="adj2" fmla="val -23737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Network Logs</a:t>
            </a:r>
            <a:endParaRPr lang="en-US" sz="1350" dirty="0"/>
          </a:p>
        </p:txBody>
      </p:sp>
      <p:sp>
        <p:nvSpPr>
          <p:cNvPr id="29" name="TextBox 28"/>
          <p:cNvSpPr txBox="1"/>
          <p:nvPr/>
        </p:nvSpPr>
        <p:spPr>
          <a:xfrm>
            <a:off x="4476726" y="490005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20</a:t>
            </a:r>
            <a:endParaRPr lang="en-US" sz="1200" b="1" dirty="0"/>
          </a:p>
        </p:txBody>
      </p:sp>
      <p:sp>
        <p:nvSpPr>
          <p:cNvPr id="30" name="Rectangle 42"/>
          <p:cNvSpPr/>
          <p:nvPr/>
        </p:nvSpPr>
        <p:spPr>
          <a:xfrm>
            <a:off x="6028655" y="3268670"/>
            <a:ext cx="1385292" cy="428224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Cross</a:t>
            </a:r>
            <a:r>
              <a:rPr lang="en-US" altLang="zh-CN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-layer</a:t>
            </a:r>
          </a:p>
          <a:p>
            <a:pPr algn="ctr"/>
            <a:r>
              <a:rPr lang="en-US" sz="135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Diagnosis</a:t>
            </a:r>
            <a:endParaRPr lang="en-US" sz="1350" dirty="0"/>
          </a:p>
        </p:txBody>
      </p:sp>
      <p:grpSp>
        <p:nvGrpSpPr>
          <p:cNvPr id="37" name="Group 65"/>
          <p:cNvGrpSpPr/>
          <p:nvPr/>
        </p:nvGrpSpPr>
        <p:grpSpPr>
          <a:xfrm>
            <a:off x="7836789" y="3219857"/>
            <a:ext cx="1014984" cy="553998"/>
            <a:chOff x="8887968" y="5301830"/>
            <a:chExt cx="1353312" cy="718613"/>
          </a:xfrm>
        </p:grpSpPr>
        <p:sp>
          <p:nvSpPr>
            <p:cNvPr id="38" name="Folded Corner 63"/>
            <p:cNvSpPr/>
            <p:nvPr/>
          </p:nvSpPr>
          <p:spPr>
            <a:xfrm>
              <a:off x="8887968" y="5338583"/>
              <a:ext cx="1353312" cy="612336"/>
            </a:xfrm>
            <a:prstGeom prst="foldedCorner">
              <a:avLst>
                <a:gd name="adj" fmla="val 32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64"/>
            <p:cNvSpPr txBox="1"/>
            <p:nvPr/>
          </p:nvSpPr>
          <p:spPr>
            <a:xfrm>
              <a:off x="8953668" y="5301830"/>
              <a:ext cx="1176589" cy="718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500" dirty="0">
                  <a:solidFill>
                    <a:srgbClr val="FF0000"/>
                  </a:solidFill>
                </a:rPr>
                <a:t>Potential </a:t>
              </a:r>
            </a:p>
            <a:p>
              <a:pPr algn="ctr"/>
              <a:r>
                <a:rPr lang="en-US" sz="1500" dirty="0">
                  <a:solidFill>
                    <a:srgbClr val="FF0000"/>
                  </a:solidFill>
                </a:rPr>
                <a:t>Causes</a:t>
              </a:r>
            </a:p>
          </p:txBody>
        </p:sp>
      </p:grpSp>
      <p:cxnSp>
        <p:nvCxnSpPr>
          <p:cNvPr id="40" name="Straight Arrow Connector 66"/>
          <p:cNvCxnSpPr/>
          <p:nvPr/>
        </p:nvCxnSpPr>
        <p:spPr>
          <a:xfrm rot="10800000" flipH="1" flipV="1">
            <a:off x="7413947" y="3418952"/>
            <a:ext cx="411480" cy="0"/>
          </a:xfrm>
          <a:prstGeom prst="straightConnector1">
            <a:avLst/>
          </a:prstGeom>
          <a:ln w="25400" cmpd="sng">
            <a:solidFill>
              <a:schemeClr val="tx1"/>
            </a:solidFill>
            <a:prstDash val="solid"/>
            <a:headEnd type="non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8781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Diagnose long audio muting problem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/>
              <a:t>Problem capturing </a:t>
            </a:r>
          </a:p>
          <a:p>
            <a:pPr marL="1257300" lvl="1" indent="-457200"/>
            <a:r>
              <a:rPr lang="en-US" altLang="zh-CN" sz="1800" dirty="0"/>
              <a:t>Up-to-50-second audio muting </a:t>
            </a:r>
            <a:r>
              <a:rPr lang="en-US" altLang="zh-CN" sz="1600" b="1" dirty="0">
                <a:solidFill>
                  <a:schemeClr val="accent1"/>
                </a:solidFill>
              </a:rPr>
              <a:t>[Audio quality monitor]</a:t>
            </a:r>
          </a:p>
          <a:p>
            <a:pPr marL="1257300" lvl="1" indent="-457200"/>
            <a:r>
              <a:rPr lang="en-US" altLang="zh-CN" sz="1800" dirty="0"/>
              <a:t>Triggered by signal strength degradation </a:t>
            </a:r>
            <a:r>
              <a:rPr lang="en-US" altLang="zh-CN" sz="1600" b="1" dirty="0">
                <a:solidFill>
                  <a:schemeClr val="accent1"/>
                </a:solidFill>
              </a:rPr>
              <a:t>[Context collector]</a:t>
            </a:r>
            <a:endParaRPr lang="en-US" altLang="zh-CN" sz="1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000" dirty="0"/>
              <a:t>Problem diagnosing</a:t>
            </a:r>
          </a:p>
          <a:p>
            <a:pPr marL="1257300" lvl="1" indent="-457200"/>
            <a:r>
              <a:rPr lang="en-US" altLang="zh-CN" sz="1800" dirty="0" smtClean="0"/>
              <a:t>Gap </a:t>
            </a:r>
            <a:r>
              <a:rPr lang="en-US" altLang="zh-CN" sz="1800" dirty="0"/>
              <a:t>between </a:t>
            </a:r>
            <a:r>
              <a:rPr lang="en-US" altLang="zh-CN" sz="1800" b="1" dirty="0">
                <a:solidFill>
                  <a:srgbClr val="FF0000"/>
                </a:solidFill>
              </a:rPr>
              <a:t>radio link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layer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timeout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and </a:t>
            </a:r>
            <a:r>
              <a:rPr lang="en-US" altLang="zh-CN" sz="1800" b="1" dirty="0">
                <a:solidFill>
                  <a:srgbClr val="FF0000"/>
                </a:solidFill>
              </a:rPr>
              <a:t>RTP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layer</a:t>
            </a:r>
            <a:r>
              <a:rPr lang="zh-CN" altLang="en-US" sz="18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1800" b="1" dirty="0" smtClean="0">
                <a:solidFill>
                  <a:srgbClr val="FF0000"/>
                </a:solidFill>
              </a:rPr>
              <a:t>timeout</a:t>
            </a:r>
            <a:endParaRPr lang="en-US" altLang="zh-CN" sz="1800" b="1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3395" y="3378630"/>
            <a:ext cx="5763237" cy="692887"/>
            <a:chOff x="1627463" y="4840992"/>
            <a:chExt cx="5763237" cy="923849"/>
          </a:xfrm>
        </p:grpSpPr>
        <p:sp>
          <p:nvSpPr>
            <p:cNvPr id="9" name="Rectangle 8"/>
            <p:cNvSpPr/>
            <p:nvPr/>
          </p:nvSpPr>
          <p:spPr>
            <a:xfrm>
              <a:off x="1627463" y="4840992"/>
              <a:ext cx="5763237" cy="8640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9050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 Diagonal Corner Rectangle 4"/>
            <p:cNvSpPr/>
            <p:nvPr/>
          </p:nvSpPr>
          <p:spPr>
            <a:xfrm>
              <a:off x="1788692" y="4895349"/>
              <a:ext cx="1419324" cy="316412"/>
            </a:xfrm>
            <a:prstGeom prst="round2DiagRect">
              <a:avLst/>
            </a:prstGeom>
            <a:solidFill>
              <a:schemeClr val="bg1"/>
            </a:solidFill>
            <a:ln w="19050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Application</a:t>
              </a:r>
            </a:p>
          </p:txBody>
        </p:sp>
        <p:sp>
          <p:nvSpPr>
            <p:cNvPr id="6" name="Round Diagonal Corner Rectangle 5"/>
            <p:cNvSpPr/>
            <p:nvPr/>
          </p:nvSpPr>
          <p:spPr>
            <a:xfrm>
              <a:off x="1788692" y="5330251"/>
              <a:ext cx="1419324" cy="283070"/>
            </a:xfrm>
            <a:prstGeom prst="round2DiagRect">
              <a:avLst/>
            </a:prstGeom>
            <a:solidFill>
              <a:schemeClr val="bg1"/>
            </a:solidFill>
            <a:ln w="19050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RTP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92644" y="4852623"/>
              <a:ext cx="2576171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 VoLTE call session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2644" y="5272399"/>
              <a:ext cx="2911374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Transmit voice packet stream</a:t>
              </a:r>
              <a:endParaRPr lang="en-US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33396" y="4064022"/>
            <a:ext cx="5763237" cy="679738"/>
            <a:chOff x="1627464" y="5754848"/>
            <a:chExt cx="5763237" cy="906317"/>
          </a:xfrm>
        </p:grpSpPr>
        <p:sp>
          <p:nvSpPr>
            <p:cNvPr id="4" name="Rectangle 3"/>
            <p:cNvSpPr/>
            <p:nvPr/>
          </p:nvSpPr>
          <p:spPr>
            <a:xfrm>
              <a:off x="1627464" y="5754848"/>
              <a:ext cx="5763237" cy="864065"/>
            </a:xfrm>
            <a:prstGeom prst="rect">
              <a:avLst/>
            </a:prstGeom>
            <a:solidFill>
              <a:schemeClr val="accent4"/>
            </a:solidFill>
            <a:ln w="19050"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 Diagonal Corner Rectangle 6"/>
            <p:cNvSpPr/>
            <p:nvPr/>
          </p:nvSpPr>
          <p:spPr>
            <a:xfrm>
              <a:off x="1788692" y="5825202"/>
              <a:ext cx="1419324" cy="307622"/>
            </a:xfrm>
            <a:prstGeom prst="round2DiagRect">
              <a:avLst/>
            </a:prstGeom>
            <a:solidFill>
              <a:schemeClr val="bg1"/>
            </a:solidFill>
            <a:ln w="19050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RRC</a:t>
              </a:r>
            </a:p>
          </p:txBody>
        </p:sp>
        <p:sp>
          <p:nvSpPr>
            <p:cNvPr id="8" name="Round Diagonal Corner Rectangle 7"/>
            <p:cNvSpPr/>
            <p:nvPr/>
          </p:nvSpPr>
          <p:spPr>
            <a:xfrm>
              <a:off x="1788692" y="6250705"/>
              <a:ext cx="1419324" cy="272117"/>
            </a:xfrm>
            <a:prstGeom prst="round2DiagRect">
              <a:avLst/>
            </a:prstGeom>
            <a:solidFill>
              <a:schemeClr val="bg1"/>
            </a:solidFill>
            <a:ln w="19050"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RLC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92644" y="5776667"/>
              <a:ext cx="3258073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 the radio link connection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92644" y="6168723"/>
              <a:ext cx="3608680" cy="4924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Transmit low level protocol data unit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61362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>
          <a:xfrm>
            <a:off x="926813" y="4090020"/>
            <a:ext cx="7071504" cy="4022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860485" y="1635724"/>
            <a:ext cx="7071504" cy="3027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Lacking of coordination in cross-layer interactions</a:t>
            </a:r>
            <a:endParaRPr lang="en-US" sz="3200" dirty="0"/>
          </a:p>
        </p:txBody>
      </p:sp>
      <p:sp>
        <p:nvSpPr>
          <p:cNvPr id="4" name="Round Diagonal Corner Rectangle 3"/>
          <p:cNvSpPr/>
          <p:nvPr/>
        </p:nvSpPr>
        <p:spPr>
          <a:xfrm>
            <a:off x="966571" y="2303702"/>
            <a:ext cx="1419324" cy="237309"/>
          </a:xfrm>
          <a:prstGeom prst="round2DiagRect">
            <a:avLst/>
          </a:prstGeom>
          <a:solidFill>
            <a:schemeClr val="bg1"/>
          </a:solidFill>
          <a:ln w="19050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Application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 flipV="1">
            <a:off x="2646329" y="2239278"/>
            <a:ext cx="14441" cy="1543050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91260" y="3548603"/>
            <a:ext cx="960120" cy="749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538675" y="3716139"/>
            <a:ext cx="1084545" cy="33820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Radio Link  Disconnection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769080" y="3386191"/>
            <a:ext cx="0" cy="1588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899191" y="3386191"/>
            <a:ext cx="0" cy="1588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76880" y="3211174"/>
            <a:ext cx="348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…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190437" y="3389758"/>
            <a:ext cx="0" cy="15884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342999" y="3189307"/>
            <a:ext cx="0" cy="3600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83879" y="3649597"/>
            <a:ext cx="94961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MaxRetx</a:t>
            </a:r>
          </a:p>
          <a:p>
            <a:r>
              <a:rPr lang="en-US" sz="1350" dirty="0"/>
              <a:t>Threshold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3342999" y="2743277"/>
            <a:ext cx="0" cy="462915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ound Diagonal Corner Rectangle 32"/>
          <p:cNvSpPr/>
          <p:nvPr/>
        </p:nvSpPr>
        <p:spPr>
          <a:xfrm>
            <a:off x="966571" y="2600540"/>
            <a:ext cx="1419324" cy="212303"/>
          </a:xfrm>
          <a:prstGeom prst="round2DiagRect">
            <a:avLst/>
          </a:prstGeom>
          <a:solidFill>
            <a:schemeClr val="bg1"/>
          </a:solidFill>
          <a:ln w="19050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RTP</a:t>
            </a:r>
          </a:p>
        </p:txBody>
      </p:sp>
      <p:sp>
        <p:nvSpPr>
          <p:cNvPr id="34" name="Round Diagonal Corner Rectangle 33"/>
          <p:cNvSpPr/>
          <p:nvPr/>
        </p:nvSpPr>
        <p:spPr>
          <a:xfrm>
            <a:off x="966571" y="3038747"/>
            <a:ext cx="1419324" cy="230717"/>
          </a:xfrm>
          <a:prstGeom prst="round2DiagRect">
            <a:avLst/>
          </a:prstGeom>
          <a:solidFill>
            <a:schemeClr val="bg1"/>
          </a:solidFill>
          <a:ln w="19050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RRC</a:t>
            </a:r>
          </a:p>
        </p:txBody>
      </p:sp>
      <p:sp>
        <p:nvSpPr>
          <p:cNvPr id="35" name="Round Diagonal Corner Rectangle 34"/>
          <p:cNvSpPr/>
          <p:nvPr/>
        </p:nvSpPr>
        <p:spPr>
          <a:xfrm>
            <a:off x="966571" y="3429311"/>
            <a:ext cx="1419324" cy="204088"/>
          </a:xfrm>
          <a:prstGeom prst="round2DiagRect">
            <a:avLst/>
          </a:prstGeom>
          <a:solidFill>
            <a:schemeClr val="bg1"/>
          </a:solidFill>
          <a:ln w="19050"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RLC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2391262" y="3185741"/>
            <a:ext cx="2266085" cy="4315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2389106" y="2729018"/>
            <a:ext cx="4549743" cy="749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2391263" y="2438302"/>
            <a:ext cx="4549743" cy="749"/>
          </a:xfrm>
          <a:prstGeom prst="line">
            <a:avLst/>
          </a:prstGeom>
          <a:ln w="254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Left Brace 42"/>
          <p:cNvSpPr/>
          <p:nvPr/>
        </p:nvSpPr>
        <p:spPr>
          <a:xfrm rot="16200000">
            <a:off x="2949590" y="3259858"/>
            <a:ext cx="117194" cy="685800"/>
          </a:xfrm>
          <a:prstGeom prst="leftBrace">
            <a:avLst>
              <a:gd name="adj1" fmla="val 24895"/>
              <a:gd name="adj2" fmla="val 4717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44" name="Straight Arrow Connector 43"/>
          <p:cNvCxnSpPr/>
          <p:nvPr/>
        </p:nvCxnSpPr>
        <p:spPr>
          <a:xfrm rot="5400000" flipV="1">
            <a:off x="3991271" y="2387236"/>
            <a:ext cx="0" cy="13030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307453" y="2783401"/>
            <a:ext cx="13676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Reestablishment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642781" y="2724473"/>
            <a:ext cx="0" cy="462915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3372004" y="3199807"/>
            <a:ext cx="1241772" cy="351693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Radio Link Failure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675089" y="2763585"/>
            <a:ext cx="1241772" cy="353664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Timeout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Go to RRC_IDLE</a:t>
            </a:r>
          </a:p>
        </p:txBody>
      </p:sp>
      <p:cxnSp>
        <p:nvCxnSpPr>
          <p:cNvPr id="49" name="Straight Connector 48"/>
          <p:cNvCxnSpPr/>
          <p:nvPr/>
        </p:nvCxnSpPr>
        <p:spPr>
          <a:xfrm flipH="1" flipV="1">
            <a:off x="6955569" y="2239278"/>
            <a:ext cx="14441" cy="1543050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6958920" y="2503380"/>
            <a:ext cx="1241772" cy="16321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RTP Timeout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218646" y="1952150"/>
            <a:ext cx="930460" cy="329277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Muting Start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473616" y="2036077"/>
            <a:ext cx="930460" cy="198143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Muting End</a:t>
            </a: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4659770" y="3179248"/>
            <a:ext cx="2266085" cy="4315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3361638" y="3546009"/>
            <a:ext cx="3634740" cy="4315"/>
          </a:xfrm>
          <a:prstGeom prst="line">
            <a:avLst/>
          </a:prstGeom>
          <a:ln w="25400"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79808" y="4138769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Radio Layer </a:t>
            </a:r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Timeout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983290" y="4137059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=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286633" y="4137059"/>
            <a:ext cx="2544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RTT * maxRetxThreshold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662863" y="413243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+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926814" y="1606690"/>
            <a:ext cx="149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RTP Timeout :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2391263" y="1610324"/>
            <a:ext cx="3283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Recommended minimum value = 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570427" y="1610323"/>
            <a:ext cx="226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360/bandwidth(kbps)</a:t>
            </a:r>
          </a:p>
        </p:txBody>
      </p:sp>
      <p:cxnSp>
        <p:nvCxnSpPr>
          <p:cNvPr id="68" name="Straight Connector 67"/>
          <p:cNvCxnSpPr/>
          <p:nvPr/>
        </p:nvCxnSpPr>
        <p:spPr>
          <a:xfrm flipV="1">
            <a:off x="3335267" y="3544663"/>
            <a:ext cx="3634740" cy="4315"/>
          </a:xfrm>
          <a:prstGeom prst="line">
            <a:avLst/>
          </a:prstGeom>
          <a:ln w="25400"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616021" y="3182750"/>
            <a:ext cx="2266085" cy="4315"/>
          </a:xfrm>
          <a:prstGeom prst="line">
            <a:avLst/>
          </a:prstGeom>
          <a:ln w="25400">
            <a:prstDash val="soli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2725761" y="3596166"/>
            <a:ext cx="3696837" cy="507831"/>
            <a:chOff x="8109040" y="2690040"/>
            <a:chExt cx="3339503" cy="1632563"/>
          </a:xfrm>
        </p:grpSpPr>
        <p:sp>
          <p:nvSpPr>
            <p:cNvPr id="73" name="Folded Corner 72"/>
            <p:cNvSpPr/>
            <p:nvPr/>
          </p:nvSpPr>
          <p:spPr>
            <a:xfrm>
              <a:off x="8109040" y="2829468"/>
              <a:ext cx="3339503" cy="1395219"/>
            </a:xfrm>
            <a:prstGeom prst="foldedCorner">
              <a:avLst>
                <a:gd name="adj" fmla="val 32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8183398" y="2690040"/>
              <a:ext cx="3226807" cy="16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Less than 5 seconds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547019" y="1722864"/>
            <a:ext cx="3808890" cy="507831"/>
            <a:chOff x="8272397" y="3119494"/>
            <a:chExt cx="3919603" cy="1623354"/>
          </a:xfrm>
        </p:grpSpPr>
        <p:sp>
          <p:nvSpPr>
            <p:cNvPr id="76" name="Folded Corner 75"/>
            <p:cNvSpPr/>
            <p:nvPr/>
          </p:nvSpPr>
          <p:spPr>
            <a:xfrm>
              <a:off x="8272397" y="3295022"/>
              <a:ext cx="3919603" cy="1395219"/>
            </a:xfrm>
            <a:prstGeom prst="foldedCorner">
              <a:avLst>
                <a:gd name="adj" fmla="val 32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8357332" y="3119494"/>
              <a:ext cx="3279736" cy="16233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7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 to 50 seconds!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4476726" y="491181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25</a:t>
            </a:r>
            <a:endParaRPr lang="en-US" sz="1200" b="1" dirty="0"/>
          </a:p>
        </p:txBody>
      </p:sp>
      <p:sp>
        <p:nvSpPr>
          <p:cNvPr id="54" name="TextBox 60"/>
          <p:cNvSpPr txBox="1"/>
          <p:nvPr/>
        </p:nvSpPr>
        <p:spPr>
          <a:xfrm>
            <a:off x="5920157" y="4113060"/>
            <a:ext cx="1549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  <a:r>
              <a:rPr lang="en-US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</a:t>
            </a:r>
            <a:r>
              <a:rPr lang="en-US" altLang="zh-CN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{T</a:t>
            </a:r>
            <a:r>
              <a:rPr lang="en-US" altLang="zh-CN" i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301</a:t>
            </a:r>
            <a:r>
              <a:rPr lang="en-US" altLang="zh-CN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</a:t>
            </a:r>
            <a:r>
              <a:rPr lang="zh-CN" altLang="en-US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altLang="zh-CN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n-US" altLang="zh-CN" i="1" baseline="-25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311</a:t>
            </a:r>
            <a:r>
              <a:rPr lang="en-US" altLang="zh-CN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}</a:t>
            </a:r>
            <a:endParaRPr lang="en-US" i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076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5" dur="indefinit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48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0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1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3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4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7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9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0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2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3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5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6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8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9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1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2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4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5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7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8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1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4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7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9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0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2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3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5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6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8" dur="indefinite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9" dur="indefinite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2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5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7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8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0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1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3" dur="indefinite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4" dur="indefinite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6" dur="indefinite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7" dur="indefinite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9" dur="indefinite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0" dur="indefinite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2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3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5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6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9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1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2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4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5" dur="indefinite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7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8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0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1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3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4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7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0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2" dur="indefinit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3" dur="indefinite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5" dur="indefinite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6" dur="indefinite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8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9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1" dur="indefinit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2" dur="indefinite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70" grpId="0" animBg="1"/>
      <p:bldP spid="70" grpId="1" animBg="1"/>
      <p:bldP spid="4" grpId="0" animBg="1"/>
      <p:bldP spid="4" grpId="1" animBg="1"/>
      <p:bldP spid="13" grpId="0" animBg="1"/>
      <p:bldP spid="13" grpId="1" animBg="1"/>
      <p:bldP spid="16" grpId="0"/>
      <p:bldP spid="16" grpId="1"/>
      <p:bldP spid="19" grpId="0"/>
      <p:bldP spid="19" grpId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43" grpId="0" animBg="1"/>
      <p:bldP spid="43" grpId="1" animBg="1"/>
      <p:bldP spid="45" grpId="0"/>
      <p:bldP spid="45" grpId="1"/>
      <p:bldP spid="47" grpId="0" animBg="1"/>
      <p:bldP spid="47" grpId="1" animBg="1"/>
      <p:bldP spid="48" grpId="0" animBg="1"/>
      <p:bldP spid="48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9" grpId="0"/>
      <p:bldP spid="59" grpId="1"/>
      <p:bldP spid="60" grpId="0"/>
      <p:bldP spid="60" grpId="1"/>
      <p:bldP spid="61" grpId="0"/>
      <p:bldP spid="61" grpId="1"/>
      <p:bldP spid="62" grpId="0"/>
      <p:bldP spid="62" grpId="1"/>
      <p:bldP spid="65" grpId="0"/>
      <p:bldP spid="65" grpId="1"/>
      <p:bldP spid="66" grpId="0"/>
      <p:bldP spid="66" grpId="1"/>
      <p:bldP spid="67" grpId="0"/>
      <p:bldP spid="67" grpId="1"/>
      <p:bldP spid="54" grpId="0"/>
      <p:bldP spid="54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5914"/>
            <a:ext cx="7886700" cy="9941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Lacking of coordination in cross-layer interactions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542592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600" dirty="0" smtClean="0"/>
              <a:t>RTP layer</a:t>
            </a:r>
            <a:r>
              <a:rPr lang="zh-CN" altLang="en-US" sz="2600" dirty="0" smtClean="0"/>
              <a:t> </a:t>
            </a:r>
            <a:r>
              <a:rPr lang="en-US" sz="2600" dirty="0" smtClean="0"/>
              <a:t>makes wrong assumption </a:t>
            </a:r>
            <a:r>
              <a:rPr lang="en-US" sz="2600" dirty="0" smtClean="0"/>
              <a:t>on the </a:t>
            </a:r>
            <a:r>
              <a:rPr lang="en-US" sz="2600" dirty="0" smtClean="0"/>
              <a:t>radio layer failure recovery</a:t>
            </a:r>
          </a:p>
          <a:p>
            <a:pPr lvl="1"/>
            <a:r>
              <a:rPr lang="en-US" sz="2200" dirty="0" smtClean="0">
                <a:solidFill>
                  <a:srgbClr val="FF0000"/>
                </a:solidFill>
              </a:rPr>
              <a:t>Cause</a:t>
            </a:r>
            <a:r>
              <a:rPr lang="en-US" sz="2200" dirty="0" smtClean="0"/>
              <a:t>: Gap between RTP (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defined in RFC</a:t>
            </a:r>
            <a:r>
              <a:rPr lang="en-US" sz="2200" dirty="0" smtClean="0"/>
              <a:t>) and RRC/RLC (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defined in 3GPP</a:t>
            </a:r>
            <a:r>
              <a:rPr lang="en-US" sz="2200" dirty="0" smtClean="0"/>
              <a:t>) protocol</a:t>
            </a:r>
          </a:p>
          <a:p>
            <a:pPr lvl="1"/>
            <a:r>
              <a:rPr lang="en-US" sz="2200" dirty="0" smtClean="0"/>
              <a:t>Also causing similar problems in Skype and Hangouts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600" dirty="0"/>
              <a:t>Suggested solutions</a:t>
            </a:r>
          </a:p>
          <a:p>
            <a:pPr lvl="2"/>
            <a:r>
              <a:rPr lang="en-US" altLang="zh-CN" sz="1900" dirty="0"/>
              <a:t>Reporting radio link events directly to application layer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600" dirty="0" smtClean="0"/>
              <a:t>Other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case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studies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detailed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in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the</a:t>
            </a:r>
            <a:r>
              <a:rPr lang="zh-CN" altLang="en-US" sz="2600" dirty="0" smtClean="0"/>
              <a:t> </a:t>
            </a:r>
            <a:r>
              <a:rPr lang="en-US" altLang="zh-CN" sz="2600" dirty="0" smtClean="0"/>
              <a:t>paper</a:t>
            </a:r>
            <a:endParaRPr lang="en-US" altLang="zh-CN" sz="1900" dirty="0"/>
          </a:p>
          <a:p>
            <a:endParaRPr lang="en-US" sz="2700" dirty="0" smtClean="0"/>
          </a:p>
          <a:p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476726" y="491181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26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179396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</a:t>
            </a:r>
            <a:r>
              <a:rPr lang="en-US" sz="3200" dirty="0" smtClean="0"/>
              <a:t>iscussion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Limitation of diagnosis support</a:t>
            </a:r>
          </a:p>
          <a:p>
            <a:pPr marL="1257300" lvl="1" indent="-457200"/>
            <a:r>
              <a:rPr lang="en-US" sz="2000" dirty="0" smtClean="0"/>
              <a:t>Coverage</a:t>
            </a:r>
          </a:p>
          <a:p>
            <a:pPr marL="1257300" lvl="1" indent="-457200"/>
            <a:r>
              <a:rPr lang="en-US" sz="2000" dirty="0" smtClean="0"/>
              <a:t>Not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fully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automated</a:t>
            </a:r>
            <a:endParaRPr lang="en-US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Follow</a:t>
            </a:r>
            <a:r>
              <a:rPr lang="zh-CN" altLang="en-US" sz="2400" dirty="0" smtClean="0"/>
              <a:t>-</a:t>
            </a:r>
            <a:r>
              <a:rPr lang="en-US" altLang="zh-CN" sz="2400" dirty="0" smtClean="0"/>
              <a:t>Up</a:t>
            </a:r>
          </a:p>
          <a:p>
            <a:pPr marL="1257300" lvl="1" indent="-457200"/>
            <a:r>
              <a:rPr lang="en-US" sz="2000" dirty="0" smtClean="0"/>
              <a:t>Integrating OEM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support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for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QoE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problem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diagnosis</a:t>
            </a:r>
            <a:endParaRPr lang="en-US" sz="2000" dirty="0" smtClean="0"/>
          </a:p>
          <a:p>
            <a:pPr marL="1257300" lvl="1" indent="-457200"/>
            <a:r>
              <a:rPr lang="en-US" sz="2000" dirty="0" smtClean="0"/>
              <a:t>Adding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diagnosis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support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into</a:t>
            </a:r>
            <a:r>
              <a:rPr lang="zh-CN" altLang="en-US" sz="2000" dirty="0" smtClean="0"/>
              <a:t> </a:t>
            </a:r>
            <a:r>
              <a:rPr lang="en-US" altLang="zh-CN" sz="2000" dirty="0" smtClean="0"/>
              <a:t>protocols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76724" y="4911811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27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12769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Summary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First systematic study of VoLTE QoE in the commercial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deployment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 smtClean="0"/>
              <a:t>Provide diagnosis support for VoLTE</a:t>
            </a:r>
          </a:p>
          <a:p>
            <a:pPr lvl="1"/>
            <a:r>
              <a:rPr lang="en-US" dirty="0" smtClean="0"/>
              <a:t>Audio quality monitor to </a:t>
            </a:r>
            <a:r>
              <a:rPr lang="en-US" b="1" dirty="0" smtClean="0">
                <a:solidFill>
                  <a:schemeClr val="accent1"/>
                </a:solidFill>
              </a:rPr>
              <a:t>capture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Stress testing approach to</a:t>
            </a:r>
            <a:r>
              <a:rPr lang="en-US" b="1" dirty="0" smtClean="0">
                <a:solidFill>
                  <a:schemeClr val="accent1"/>
                </a:solidFill>
              </a:rPr>
              <a:t> collect </a:t>
            </a:r>
            <a:r>
              <a:rPr lang="en-US" dirty="0" smtClean="0"/>
              <a:t>essential information</a:t>
            </a:r>
          </a:p>
          <a:p>
            <a:pPr lvl="1"/>
            <a:r>
              <a:rPr lang="en-US" dirty="0" smtClean="0"/>
              <a:t>Cross-layer diagnosis </a:t>
            </a:r>
            <a:r>
              <a:rPr lang="en-US" altLang="zh-CN" dirty="0" smtClean="0"/>
              <a:t>support</a:t>
            </a:r>
            <a:r>
              <a:rPr lang="zh-CN" altLang="en-US" dirty="0" smtClean="0"/>
              <a:t> </a:t>
            </a:r>
            <a:r>
              <a:rPr lang="en-US" dirty="0" smtClean="0"/>
              <a:t>to </a:t>
            </a:r>
            <a:r>
              <a:rPr lang="en-US" b="1" dirty="0" smtClean="0">
                <a:solidFill>
                  <a:schemeClr val="accent1"/>
                </a:solidFill>
              </a:rPr>
              <a:t>understand</a:t>
            </a:r>
            <a:r>
              <a:rPr lang="en-US" dirty="0" smtClean="0"/>
              <a:t> problems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76726" y="4911812"/>
            <a:ext cx="389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29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22741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zh-CN" sz="3200" dirty="0" smtClean="0"/>
              <a:t>Your voice call </a:t>
            </a:r>
            <a:r>
              <a:rPr kumimoji="1" lang="en-US" altLang="zh-CN" sz="3200" dirty="0"/>
              <a:t>n</a:t>
            </a:r>
            <a:r>
              <a:rPr kumimoji="1" lang="en-US" altLang="zh-CN" sz="3200" dirty="0" smtClean="0"/>
              <a:t>eeds</a:t>
            </a:r>
            <a:r>
              <a:rPr kumimoji="1" lang="zh-CN" altLang="en-US" sz="3200" dirty="0" smtClean="0"/>
              <a:t> </a:t>
            </a:r>
            <a:r>
              <a:rPr kumimoji="1" lang="en-US" altLang="zh-CN" sz="3200" dirty="0" smtClean="0"/>
              <a:t>an</a:t>
            </a:r>
            <a:r>
              <a:rPr kumimoji="1" lang="zh-CN" altLang="en-US" sz="3200" dirty="0" smtClean="0"/>
              <a:t> </a:t>
            </a:r>
            <a:r>
              <a:rPr kumimoji="1" lang="en-US" altLang="zh-CN" sz="3200" dirty="0"/>
              <a:t>u</a:t>
            </a:r>
            <a:r>
              <a:rPr kumimoji="1" lang="en-US" altLang="zh-CN" sz="3200" dirty="0" smtClean="0"/>
              <a:t>pgrade</a:t>
            </a:r>
            <a:endParaRPr kumimoji="1" lang="zh-CN" altLang="en-US" sz="3200" dirty="0"/>
          </a:p>
        </p:txBody>
      </p:sp>
      <p:pic>
        <p:nvPicPr>
          <p:cNvPr id="6" name="内容占位符 5" descr="pic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" r="-1045"/>
          <a:stretch/>
        </p:blipFill>
        <p:spPr>
          <a:xfrm>
            <a:off x="599703" y="1428019"/>
            <a:ext cx="4186162" cy="3263504"/>
          </a:xfrm>
        </p:spPr>
      </p:pic>
      <p:sp>
        <p:nvSpPr>
          <p:cNvPr id="7" name="文本框 6"/>
          <p:cNvSpPr txBox="1"/>
          <p:nvPr/>
        </p:nvSpPr>
        <p:spPr>
          <a:xfrm>
            <a:off x="1387548" y="4668694"/>
            <a:ext cx="1904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400" dirty="0" smtClean="0"/>
              <a:t>Illustration: Serge Bloch </a:t>
            </a:r>
            <a:endParaRPr kumimoji="1" lang="zh-CN" altLang="en-US" sz="1400" dirty="0"/>
          </a:p>
        </p:txBody>
      </p:sp>
      <p:sp>
        <p:nvSpPr>
          <p:cNvPr id="9" name="文本框 8"/>
          <p:cNvSpPr txBox="1"/>
          <p:nvPr/>
        </p:nvSpPr>
        <p:spPr>
          <a:xfrm>
            <a:off x="4397822" y="1705192"/>
            <a:ext cx="445661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kumimoji="1" lang="en-US" altLang="zh-CN" sz="2400" dirty="0" smtClean="0"/>
              <a:t>Data network evolution:</a:t>
            </a:r>
          </a:p>
          <a:p>
            <a:pPr marL="742950" lvl="1" indent="-285750">
              <a:buFont typeface="Wingdings" charset="2"/>
              <a:buChar char="Ø"/>
            </a:pPr>
            <a:r>
              <a:rPr kumimoji="1" lang="en-US" altLang="zh-CN" sz="2000" dirty="0" smtClean="0"/>
              <a:t>2G -&gt; 3G -&gt; 4G/LTE</a:t>
            </a:r>
            <a:endParaRPr kumimoji="1" lang="en-US" altLang="zh-CN" sz="2400" dirty="0" smtClean="0"/>
          </a:p>
          <a:p>
            <a:pPr marL="742950" lvl="1" indent="-285750">
              <a:buFont typeface="Wingdings" charset="2"/>
              <a:buChar char="Ø"/>
            </a:pPr>
            <a:endParaRPr kumimoji="1" lang="en-US" altLang="zh-CN" sz="2400" dirty="0"/>
          </a:p>
          <a:p>
            <a:pPr marL="285750" indent="-285750">
              <a:buFont typeface="Wingdings" charset="2"/>
              <a:buChar char="Ø"/>
            </a:pPr>
            <a:r>
              <a:rPr kumimoji="1" lang="en-US" altLang="zh-CN" sz="2400" dirty="0" smtClean="0"/>
              <a:t>Carrier’s voice call:</a:t>
            </a:r>
          </a:p>
          <a:p>
            <a:pPr marL="742950" lvl="1" indent="-285750">
              <a:buFont typeface="Wingdings" charset="2"/>
              <a:buChar char="Ø"/>
            </a:pPr>
            <a:r>
              <a:rPr kumimoji="1" lang="en-US" altLang="zh-CN" sz="2000" dirty="0" smtClean="0"/>
              <a:t>All circuit-switched before 2014</a:t>
            </a:r>
          </a:p>
          <a:p>
            <a:pPr marL="285750" indent="-285750">
              <a:buFont typeface="Wingdings" charset="2"/>
              <a:buChar char="Ø"/>
            </a:pPr>
            <a:endParaRPr kumimoji="1" lang="en-US" altLang="zh-CN" sz="2400" dirty="0" smtClean="0"/>
          </a:p>
          <a:p>
            <a:pPr marL="285750" indent="-285750">
              <a:buFont typeface="Wingdings" charset="2"/>
              <a:buChar char="Ø"/>
            </a:pPr>
            <a:r>
              <a:rPr kumimoji="1" lang="en-US" altLang="zh-CN" sz="2400" dirty="0" smtClean="0"/>
              <a:t>Moving to a data-centric world</a:t>
            </a:r>
          </a:p>
          <a:p>
            <a:pPr marL="742950" lvl="1" indent="-285750">
              <a:buFont typeface="Wingdings" charset="2"/>
              <a:buChar char="Ø"/>
            </a:pPr>
            <a:r>
              <a:rPr kumimoji="1" lang="en-US" altLang="zh-CN" sz="2000" dirty="0" smtClean="0"/>
              <a:t>Voice over LTE</a:t>
            </a:r>
          </a:p>
          <a:p>
            <a:pPr marL="285750" indent="-285750">
              <a:buFont typeface="Wingdings" charset="2"/>
              <a:buChar char="Ø"/>
            </a:pPr>
            <a:endParaRPr kumimoji="1"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24801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06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Voice over LTE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69852"/>
            <a:ext cx="7886700" cy="44693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Deliver </a:t>
            </a:r>
            <a:r>
              <a:rPr lang="en-US" sz="2400" b="1" dirty="0" smtClean="0">
                <a:solidFill>
                  <a:srgbClr val="0070C0"/>
                </a:solidFill>
              </a:rPr>
              <a:t>voice</a:t>
            </a:r>
            <a:r>
              <a:rPr lang="en-US" sz="2400" dirty="0" smtClean="0"/>
              <a:t> service as </a:t>
            </a:r>
            <a:r>
              <a:rPr lang="en-US" sz="2400" b="1" dirty="0" smtClean="0">
                <a:solidFill>
                  <a:srgbClr val="0070C0"/>
                </a:solidFill>
              </a:rPr>
              <a:t>data flows </a:t>
            </a:r>
            <a:r>
              <a:rPr lang="en-US" sz="2400" dirty="0" smtClean="0"/>
              <a:t>within LTE network </a:t>
            </a:r>
          </a:p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13" y="2768768"/>
            <a:ext cx="522337" cy="5122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590" y="2237426"/>
            <a:ext cx="513388" cy="432081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2866768" y="2866478"/>
            <a:ext cx="1808283" cy="368385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Circuit-Switched Core</a:t>
            </a:r>
            <a:endParaRPr lang="en-US" sz="1350" dirty="0"/>
          </a:p>
        </p:txBody>
      </p:sp>
      <p:sp>
        <p:nvSpPr>
          <p:cNvPr id="7" name="Rounded Rectangle 6"/>
          <p:cNvSpPr/>
          <p:nvPr/>
        </p:nvSpPr>
        <p:spPr>
          <a:xfrm>
            <a:off x="2866767" y="2237426"/>
            <a:ext cx="1795344" cy="36838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Packet-Switched Core</a:t>
            </a:r>
            <a:endParaRPr lang="en-US" sz="135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033" y="2887223"/>
            <a:ext cx="375337" cy="299721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5154237" y="2816860"/>
            <a:ext cx="1426649" cy="514350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Telephony</a:t>
            </a:r>
          </a:p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Network</a:t>
            </a:r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2157402" y="3180718"/>
            <a:ext cx="65915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NodeB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27183" y="2581744"/>
            <a:ext cx="74351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ENodeB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1437350" y="3175799"/>
            <a:ext cx="3752394" cy="95855"/>
            <a:chOff x="1679905" y="4794124"/>
            <a:chExt cx="5003192" cy="170409"/>
          </a:xfrm>
        </p:grpSpPr>
        <p:grpSp>
          <p:nvGrpSpPr>
            <p:cNvPr id="38" name="Group 37"/>
            <p:cNvGrpSpPr/>
            <p:nvPr/>
          </p:nvGrpSpPr>
          <p:grpSpPr>
            <a:xfrm>
              <a:off x="1679905" y="4794124"/>
              <a:ext cx="2613548" cy="150646"/>
              <a:chOff x="1679905" y="4794124"/>
              <a:chExt cx="2613548" cy="150646"/>
            </a:xfrm>
          </p:grpSpPr>
          <p:grpSp>
            <p:nvGrpSpPr>
              <p:cNvPr id="28" name="Group 27"/>
              <p:cNvGrpSpPr/>
              <p:nvPr/>
            </p:nvGrpSpPr>
            <p:grpSpPr>
              <a:xfrm>
                <a:off x="2645756" y="4794124"/>
                <a:ext cx="697004" cy="142103"/>
                <a:chOff x="1816442" y="2855438"/>
                <a:chExt cx="697004" cy="142103"/>
              </a:xfrm>
            </p:grpSpPr>
            <p:cxnSp>
              <p:nvCxnSpPr>
                <p:cNvPr id="29" name="Elbow Connector 28"/>
                <p:cNvCxnSpPr/>
                <p:nvPr/>
              </p:nvCxnSpPr>
              <p:spPr>
                <a:xfrm>
                  <a:off x="1816442" y="2855438"/>
                  <a:ext cx="457200" cy="142103"/>
                </a:xfrm>
                <a:prstGeom prst="bentConnector3">
                  <a:avLst>
                    <a:gd name="adj1" fmla="val 48649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Elbow Connector 29"/>
                <p:cNvCxnSpPr/>
                <p:nvPr/>
              </p:nvCxnSpPr>
              <p:spPr>
                <a:xfrm rot="10800000" flipH="1">
                  <a:off x="2056246" y="2855438"/>
                  <a:ext cx="457200" cy="142103"/>
                </a:xfrm>
                <a:prstGeom prst="bentConnector3">
                  <a:avLst>
                    <a:gd name="adj1" fmla="val 48649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" name="Group 36"/>
              <p:cNvGrpSpPr/>
              <p:nvPr/>
            </p:nvGrpSpPr>
            <p:grpSpPr>
              <a:xfrm>
                <a:off x="1679905" y="4794124"/>
                <a:ext cx="2613548" cy="150646"/>
                <a:chOff x="1816442" y="2855438"/>
                <a:chExt cx="2613548" cy="150646"/>
              </a:xfrm>
            </p:grpSpPr>
            <p:grpSp>
              <p:nvGrpSpPr>
                <p:cNvPr id="24" name="Group 23"/>
                <p:cNvGrpSpPr/>
                <p:nvPr/>
              </p:nvGrpSpPr>
              <p:grpSpPr>
                <a:xfrm>
                  <a:off x="1816442" y="2855438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13" name="Elbow Connector 12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Elbow Connector 19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2300353" y="2855792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26" name="Elbow Connector 25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Elbow Connector 26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Group 30"/>
                <p:cNvGrpSpPr/>
                <p:nvPr/>
              </p:nvGrpSpPr>
              <p:grpSpPr>
                <a:xfrm>
                  <a:off x="3269279" y="2862943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32" name="Elbow Connector 31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Elbow Connector 32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Group 33"/>
                <p:cNvGrpSpPr/>
                <p:nvPr/>
              </p:nvGrpSpPr>
              <p:grpSpPr>
                <a:xfrm>
                  <a:off x="3732986" y="2863981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35" name="Elbow Connector 34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Elbow Connector 35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grpSp>
          <p:nvGrpSpPr>
            <p:cNvPr id="39" name="Group 38"/>
            <p:cNvGrpSpPr/>
            <p:nvPr/>
          </p:nvGrpSpPr>
          <p:grpSpPr>
            <a:xfrm>
              <a:off x="4069549" y="4813887"/>
              <a:ext cx="2613548" cy="150646"/>
              <a:chOff x="1679905" y="4794124"/>
              <a:chExt cx="2613548" cy="150646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2645756" y="4794124"/>
                <a:ext cx="697004" cy="142103"/>
                <a:chOff x="1816442" y="2855438"/>
                <a:chExt cx="697004" cy="142103"/>
              </a:xfrm>
            </p:grpSpPr>
            <p:cxnSp>
              <p:nvCxnSpPr>
                <p:cNvPr id="54" name="Elbow Connector 53"/>
                <p:cNvCxnSpPr/>
                <p:nvPr/>
              </p:nvCxnSpPr>
              <p:spPr>
                <a:xfrm>
                  <a:off x="1816442" y="2855438"/>
                  <a:ext cx="457200" cy="142103"/>
                </a:xfrm>
                <a:prstGeom prst="bentConnector3">
                  <a:avLst>
                    <a:gd name="adj1" fmla="val 48649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Elbow Connector 54"/>
                <p:cNvCxnSpPr/>
                <p:nvPr/>
              </p:nvCxnSpPr>
              <p:spPr>
                <a:xfrm rot="10800000" flipH="1">
                  <a:off x="2056246" y="2855438"/>
                  <a:ext cx="457200" cy="142103"/>
                </a:xfrm>
                <a:prstGeom prst="bentConnector3">
                  <a:avLst>
                    <a:gd name="adj1" fmla="val 48649"/>
                  </a:avLst>
                </a:prstGeom>
                <a:ln w="19050"/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oup 40"/>
              <p:cNvGrpSpPr/>
              <p:nvPr/>
            </p:nvGrpSpPr>
            <p:grpSpPr>
              <a:xfrm>
                <a:off x="1679905" y="4794124"/>
                <a:ext cx="2613548" cy="150646"/>
                <a:chOff x="1816442" y="2855438"/>
                <a:chExt cx="2613548" cy="150646"/>
              </a:xfrm>
            </p:grpSpPr>
            <p:grpSp>
              <p:nvGrpSpPr>
                <p:cNvPr id="42" name="Group 41"/>
                <p:cNvGrpSpPr/>
                <p:nvPr/>
              </p:nvGrpSpPr>
              <p:grpSpPr>
                <a:xfrm>
                  <a:off x="1816442" y="2855438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52" name="Elbow Connector 51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Elbow Connector 52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3" name="Group 42"/>
                <p:cNvGrpSpPr/>
                <p:nvPr/>
              </p:nvGrpSpPr>
              <p:grpSpPr>
                <a:xfrm>
                  <a:off x="2300353" y="2855792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50" name="Elbow Connector 49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Elbow Connector 50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4" name="Group 43"/>
                <p:cNvGrpSpPr/>
                <p:nvPr/>
              </p:nvGrpSpPr>
              <p:grpSpPr>
                <a:xfrm>
                  <a:off x="3269279" y="2862943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48" name="Elbow Connector 47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Elbow Connector 48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5" name="Group 44"/>
                <p:cNvGrpSpPr/>
                <p:nvPr/>
              </p:nvGrpSpPr>
              <p:grpSpPr>
                <a:xfrm>
                  <a:off x="3732986" y="2863981"/>
                  <a:ext cx="697004" cy="142103"/>
                  <a:chOff x="1816442" y="2855438"/>
                  <a:chExt cx="697004" cy="142103"/>
                </a:xfrm>
              </p:grpSpPr>
              <p:cxnSp>
                <p:nvCxnSpPr>
                  <p:cNvPr id="46" name="Elbow Connector 45"/>
                  <p:cNvCxnSpPr/>
                  <p:nvPr/>
                </p:nvCxnSpPr>
                <p:spPr>
                  <a:xfrm>
                    <a:off x="1816442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Elbow Connector 46"/>
                  <p:cNvCxnSpPr/>
                  <p:nvPr/>
                </p:nvCxnSpPr>
                <p:spPr>
                  <a:xfrm rot="10800000" flipH="1">
                    <a:off x="2056246" y="2855438"/>
                    <a:ext cx="457200" cy="142103"/>
                  </a:xfrm>
                  <a:prstGeom prst="bentConnector3">
                    <a:avLst>
                      <a:gd name="adj1" fmla="val 48649"/>
                    </a:avLst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cxnSp>
        <p:nvCxnSpPr>
          <p:cNvPr id="58" name="Straight Connector 57"/>
          <p:cNvCxnSpPr/>
          <p:nvPr/>
        </p:nvCxnSpPr>
        <p:spPr>
          <a:xfrm flipV="1">
            <a:off x="1437354" y="2484958"/>
            <a:ext cx="951125" cy="3980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2523867" y="2462321"/>
            <a:ext cx="342900" cy="28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650828" y="2454089"/>
            <a:ext cx="4572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Cloud 66"/>
          <p:cNvSpPr/>
          <p:nvPr/>
        </p:nvSpPr>
        <p:spPr>
          <a:xfrm>
            <a:off x="5108028" y="2205145"/>
            <a:ext cx="1428696" cy="514350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Internet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498745" y="2789496"/>
            <a:ext cx="118199" cy="85133"/>
            <a:chOff x="1998322" y="3481594"/>
            <a:chExt cx="157599" cy="151348"/>
          </a:xfrm>
        </p:grpSpPr>
        <p:sp>
          <p:nvSpPr>
            <p:cNvPr id="70" name="Rectangle 69"/>
            <p:cNvSpPr/>
            <p:nvPr/>
          </p:nvSpPr>
          <p:spPr>
            <a:xfrm>
              <a:off x="1998322" y="3481594"/>
              <a:ext cx="95497" cy="10089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060424" y="3532043"/>
              <a:ext cx="95497" cy="100899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pic>
        <p:nvPicPr>
          <p:cNvPr id="73" name="Picture 7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859" y="2277728"/>
            <a:ext cx="359708" cy="383591"/>
          </a:xfrm>
          <a:prstGeom prst="rect">
            <a:avLst/>
          </a:prstGeom>
        </p:spPr>
      </p:pic>
      <p:cxnSp>
        <p:nvCxnSpPr>
          <p:cNvPr id="74" name="Straight Connector 73"/>
          <p:cNvCxnSpPr/>
          <p:nvPr/>
        </p:nvCxnSpPr>
        <p:spPr>
          <a:xfrm>
            <a:off x="6536724" y="2449043"/>
            <a:ext cx="73152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6" name="Picture 7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858" y="2967992"/>
            <a:ext cx="359708" cy="383591"/>
          </a:xfrm>
          <a:prstGeom prst="rect">
            <a:avLst/>
          </a:prstGeom>
        </p:spPr>
      </p:pic>
      <p:cxnSp>
        <p:nvCxnSpPr>
          <p:cNvPr id="77" name="Straight Connector 76"/>
          <p:cNvCxnSpPr/>
          <p:nvPr/>
        </p:nvCxnSpPr>
        <p:spPr>
          <a:xfrm>
            <a:off x="6385073" y="3210462"/>
            <a:ext cx="940086" cy="894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8" name="Picture 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175" y="2410788"/>
            <a:ext cx="320811" cy="293998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26" y="2917024"/>
            <a:ext cx="379956" cy="228753"/>
          </a:xfrm>
          <a:prstGeom prst="rect">
            <a:avLst/>
          </a:prstGeom>
        </p:spPr>
      </p:pic>
      <p:sp>
        <p:nvSpPr>
          <p:cNvPr id="81" name="Content Placeholder 2"/>
          <p:cNvSpPr txBox="1">
            <a:spLocks/>
          </p:cNvSpPr>
          <p:nvPr/>
        </p:nvSpPr>
        <p:spPr>
          <a:xfrm>
            <a:off x="628650" y="3547778"/>
            <a:ext cx="7886700" cy="113267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latin typeface="+mn-lt"/>
              </a:rPr>
              <a:t>F</a:t>
            </a:r>
            <a:r>
              <a:rPr lang="en-US" sz="2400" dirty="0" smtClean="0">
                <a:latin typeface="+mn-lt"/>
              </a:rPr>
              <a:t>or </a:t>
            </a:r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operators</a:t>
            </a:r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: </a:t>
            </a:r>
            <a:r>
              <a:rPr lang="en-US" sz="2400" dirty="0" smtClean="0">
                <a:latin typeface="+mn-lt"/>
              </a:rPr>
              <a:t>reduce cost.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Performance benefit for </a:t>
            </a:r>
            <a:r>
              <a:rPr lang="en-US" sz="2400" b="1" dirty="0" smtClean="0">
                <a:solidFill>
                  <a:schemeClr val="accent1"/>
                </a:solidFill>
                <a:latin typeface="+mn-lt"/>
              </a:rPr>
              <a:t>users</a:t>
            </a:r>
            <a:r>
              <a:rPr lang="en-US" sz="2400" dirty="0" smtClean="0">
                <a:latin typeface="+mn-lt"/>
              </a:rPr>
              <a:t> is unclear</a:t>
            </a:r>
            <a:endParaRPr lang="en-US" sz="24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</a:t>
            </a:r>
            <a:endParaRPr lang="en-US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179931" y="3166796"/>
            <a:ext cx="957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Legacy call</a:t>
            </a:r>
            <a:endParaRPr lang="en-US" sz="1400" dirty="0"/>
          </a:p>
        </p:txBody>
      </p:sp>
      <p:sp>
        <p:nvSpPr>
          <p:cNvPr id="66" name="TextBox 65"/>
          <p:cNvSpPr txBox="1"/>
          <p:nvPr/>
        </p:nvSpPr>
        <p:spPr>
          <a:xfrm>
            <a:off x="1205172" y="2121509"/>
            <a:ext cx="6111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VoLTE</a:t>
            </a:r>
            <a:endParaRPr lang="en-US" sz="14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976" y="2399028"/>
            <a:ext cx="316278" cy="329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777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7" presetClass="path" presetSubtype="0" repeatCount="500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-0.04375 C -2.5E-6 -0.06343 0.10716 -0.0875 0.19414 -0.0875 L 0.38828 -0.0875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14" y="-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1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2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4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5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7" dur="indefinite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8" dur="indefinite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0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1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4" dur="indefinite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9" grpId="0" animBg="1"/>
      <p:bldP spid="9" grpId="1" animBg="1"/>
      <p:bldP spid="10" grpId="0"/>
      <p:bldP spid="10" grpId="1"/>
      <p:bldP spid="11" grpId="0"/>
      <p:bldP spid="67" grpId="0" animBg="1"/>
      <p:bldP spid="15" grpId="0"/>
      <p:bldP spid="6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982426" y="2802834"/>
            <a:ext cx="3824590" cy="536987"/>
            <a:chOff x="2778163" y="2552396"/>
            <a:chExt cx="4829598" cy="615457"/>
          </a:xfrm>
        </p:grpSpPr>
        <p:sp>
          <p:nvSpPr>
            <p:cNvPr id="23" name="Rectangle 22"/>
            <p:cNvSpPr/>
            <p:nvPr/>
          </p:nvSpPr>
          <p:spPr>
            <a:xfrm>
              <a:off x="2778163" y="2552396"/>
              <a:ext cx="151002" cy="6154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56759" y="2552396"/>
              <a:ext cx="151002" cy="6154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929165" y="2627897"/>
              <a:ext cx="4527594" cy="45744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982427" y="2116789"/>
            <a:ext cx="3824590" cy="512949"/>
            <a:chOff x="2778163" y="2552396"/>
            <a:chExt cx="4829598" cy="615457"/>
          </a:xfrm>
        </p:grpSpPr>
        <p:sp>
          <p:nvSpPr>
            <p:cNvPr id="13" name="Rectangle 12"/>
            <p:cNvSpPr/>
            <p:nvPr/>
          </p:nvSpPr>
          <p:spPr>
            <a:xfrm>
              <a:off x="2778163" y="2552396"/>
              <a:ext cx="151002" cy="6154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456759" y="2552396"/>
              <a:ext cx="151002" cy="6154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929165" y="2627897"/>
              <a:ext cx="4527594" cy="457442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904" y="440777"/>
            <a:ext cx="8881096" cy="745629"/>
          </a:xfrm>
        </p:spPr>
        <p:txBody>
          <a:bodyPr>
            <a:noAutofit/>
          </a:bodyPr>
          <a:lstStyle/>
          <a:p>
            <a:r>
              <a:rPr lang="en-US" sz="3200" dirty="0" smtClean="0"/>
              <a:t>Challenge 1: Guarantee VoLTE performance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5913"/>
            <a:ext cx="7886700" cy="31987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Guaranteeing QoS is challenging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High user expectation on VoLTE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Goal: Replacing legacy call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46" y="2387600"/>
            <a:ext cx="598419" cy="5883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915" y="2413000"/>
            <a:ext cx="522337" cy="60103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180" y="2340229"/>
            <a:ext cx="723953" cy="635703"/>
          </a:xfrm>
          <a:prstGeom prst="rect">
            <a:avLst/>
          </a:prstGeom>
        </p:spPr>
      </p:pic>
      <p:sp>
        <p:nvSpPr>
          <p:cNvPr id="9" name="Cloud 8"/>
          <p:cNvSpPr/>
          <p:nvPr/>
        </p:nvSpPr>
        <p:spPr>
          <a:xfrm>
            <a:off x="6645554" y="2475038"/>
            <a:ext cx="1376234" cy="514350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Internet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137" y="2510040"/>
            <a:ext cx="655659" cy="49174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392" y="2890212"/>
            <a:ext cx="725259" cy="3672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2006" y="2187348"/>
            <a:ext cx="407700" cy="35596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6714" y="2187348"/>
            <a:ext cx="431249" cy="355966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457880" y="2218691"/>
            <a:ext cx="123623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Default Bearer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60999" y="2901971"/>
            <a:ext cx="144142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Dedicated Bearer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738267" y="2929957"/>
            <a:ext cx="8258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Gateway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6341931" y="2712926"/>
            <a:ext cx="312701" cy="5469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35558" y="2958804"/>
            <a:ext cx="51809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User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2022528" y="2724377"/>
            <a:ext cx="991536" cy="392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3405476" y="2721173"/>
            <a:ext cx="2468880" cy="12297"/>
          </a:xfrm>
          <a:prstGeom prst="line">
            <a:avLst/>
          </a:prstGeom>
          <a:ln w="222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2</a:t>
            </a:r>
          </a:p>
        </p:txBody>
      </p:sp>
      <p:grpSp>
        <p:nvGrpSpPr>
          <p:cNvPr id="39" name="Group 17"/>
          <p:cNvGrpSpPr/>
          <p:nvPr/>
        </p:nvGrpSpPr>
        <p:grpSpPr>
          <a:xfrm>
            <a:off x="5897012" y="3196167"/>
            <a:ext cx="1775575" cy="646331"/>
            <a:chOff x="5473692" y="4736718"/>
            <a:chExt cx="1775575" cy="646331"/>
          </a:xfrm>
        </p:grpSpPr>
        <p:sp>
          <p:nvSpPr>
            <p:cNvPr id="40" name="Rectangle 10"/>
            <p:cNvSpPr/>
            <p:nvPr/>
          </p:nvSpPr>
          <p:spPr>
            <a:xfrm>
              <a:off x="5473692" y="4742944"/>
              <a:ext cx="1775575" cy="610484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11"/>
            <p:cNvSpPr txBox="1"/>
            <p:nvPr/>
          </p:nvSpPr>
          <p:spPr>
            <a:xfrm>
              <a:off x="5510124" y="4736718"/>
              <a:ext cx="17027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Bit rat: 50 kbps, </a:t>
              </a:r>
            </a:p>
            <a:p>
              <a:r>
                <a:rPr lang="en-US" dirty="0" smtClean="0"/>
                <a:t>Delay: 100 </a:t>
              </a:r>
              <a:r>
                <a:rPr lang="en-US" dirty="0" err="1" smtClean="0"/>
                <a:t>ms</a:t>
              </a:r>
              <a:r>
                <a:rPr lang="en-US" dirty="0" smtClean="0"/>
                <a:t>,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1899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881324" y="2542535"/>
            <a:ext cx="1398402" cy="8208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998" y="422879"/>
            <a:ext cx="8479547" cy="745629"/>
          </a:xfrm>
        </p:spPr>
        <p:txBody>
          <a:bodyPr>
            <a:noAutofit/>
          </a:bodyPr>
          <a:lstStyle/>
          <a:p>
            <a:r>
              <a:rPr lang="en-US" sz="3200" dirty="0" smtClean="0"/>
              <a:t>Challenge 2: Diagnose VoLTE problems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168" y="1481694"/>
            <a:ext cx="7886700" cy="3218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VoLTE is a complex service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0343" y="2563665"/>
            <a:ext cx="522337" cy="49145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327" y="2542536"/>
            <a:ext cx="723953" cy="612382"/>
          </a:xfrm>
          <a:prstGeom prst="rect">
            <a:avLst/>
          </a:prstGeom>
        </p:spPr>
      </p:pic>
      <p:sp>
        <p:nvSpPr>
          <p:cNvPr id="8" name="Left-Right Arrow 7"/>
          <p:cNvSpPr/>
          <p:nvPr/>
        </p:nvSpPr>
        <p:spPr>
          <a:xfrm>
            <a:off x="2948851" y="2808196"/>
            <a:ext cx="1868648" cy="72547"/>
          </a:xfrm>
          <a:prstGeom prst="left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5310798" y="2866586"/>
            <a:ext cx="358630" cy="4431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277" y="2619546"/>
            <a:ext cx="573861" cy="50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098192" y="3067147"/>
            <a:ext cx="10602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LTE Network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28395" y="2810979"/>
            <a:ext cx="2390984" cy="1186430"/>
            <a:chOff x="136882" y="4304529"/>
            <a:chExt cx="3187978" cy="2222106"/>
          </a:xfrm>
        </p:grpSpPr>
        <p:sp>
          <p:nvSpPr>
            <p:cNvPr id="19" name="Rectangular Callout 18"/>
            <p:cNvSpPr/>
            <p:nvPr/>
          </p:nvSpPr>
          <p:spPr>
            <a:xfrm>
              <a:off x="136882" y="4392723"/>
              <a:ext cx="3187978" cy="2133912"/>
            </a:xfrm>
            <a:prstGeom prst="wedgeRectCallout">
              <a:avLst>
                <a:gd name="adj1" fmla="val 60340"/>
                <a:gd name="adj2" fmla="val -33921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468" y="4688086"/>
              <a:ext cx="3090088" cy="1755733"/>
            </a:xfrm>
            <a:prstGeom prst="rect">
              <a:avLst/>
            </a:prstGeom>
            <a:ln w="19050">
              <a:solidFill>
                <a:schemeClr val="bg1"/>
              </a:solidFill>
            </a:ln>
          </p:spPr>
        </p:pic>
        <p:sp>
          <p:nvSpPr>
            <p:cNvPr id="20" name="TextBox 19"/>
            <p:cNvSpPr txBox="1"/>
            <p:nvPr/>
          </p:nvSpPr>
          <p:spPr>
            <a:xfrm>
              <a:off x="850363" y="4304529"/>
              <a:ext cx="1674384" cy="56203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Multiple Layers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53899" y="2853350"/>
            <a:ext cx="2390984" cy="1228354"/>
            <a:chOff x="136882" y="4285438"/>
            <a:chExt cx="3187978" cy="2241197"/>
          </a:xfrm>
        </p:grpSpPr>
        <p:sp>
          <p:nvSpPr>
            <p:cNvPr id="24" name="Rectangular Callout 23"/>
            <p:cNvSpPr/>
            <p:nvPr/>
          </p:nvSpPr>
          <p:spPr>
            <a:xfrm>
              <a:off x="136882" y="4392723"/>
              <a:ext cx="3187978" cy="2133912"/>
            </a:xfrm>
            <a:prstGeom prst="wedgeRectCallout">
              <a:avLst>
                <a:gd name="adj1" fmla="val -65443"/>
                <a:gd name="adj2" fmla="val -4217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468" y="4688086"/>
              <a:ext cx="3090088" cy="1755733"/>
            </a:xfrm>
            <a:prstGeom prst="rect">
              <a:avLst/>
            </a:prstGeom>
            <a:ln w="19050">
              <a:solidFill>
                <a:schemeClr val="bg1"/>
              </a:solidFill>
            </a:ln>
          </p:spPr>
        </p:pic>
        <p:sp>
          <p:nvSpPr>
            <p:cNvPr id="26" name="TextBox 25"/>
            <p:cNvSpPr txBox="1"/>
            <p:nvPr/>
          </p:nvSpPr>
          <p:spPr>
            <a:xfrm>
              <a:off x="903374" y="4285438"/>
              <a:ext cx="1674384" cy="5475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350" dirty="0"/>
                <a:t>Multiple Layers</a:t>
              </a:r>
            </a:p>
          </p:txBody>
        </p:sp>
      </p:grpSp>
      <p:pic>
        <p:nvPicPr>
          <p:cNvPr id="27" name="Picture 2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4028" y="3392240"/>
            <a:ext cx="681248" cy="576259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024" y="3583943"/>
            <a:ext cx="684573" cy="579072"/>
          </a:xfrm>
          <a:prstGeom prst="rect">
            <a:avLst/>
          </a:prstGeom>
        </p:spPr>
      </p:pic>
      <p:sp>
        <p:nvSpPr>
          <p:cNvPr id="30" name="Curved Up Arrow 29"/>
          <p:cNvSpPr/>
          <p:nvPr/>
        </p:nvSpPr>
        <p:spPr>
          <a:xfrm rot="16200000">
            <a:off x="3597679" y="2645149"/>
            <a:ext cx="1161035" cy="609002"/>
          </a:xfrm>
          <a:prstGeom prst="curvedUpArrow">
            <a:avLst>
              <a:gd name="adj1" fmla="val 30131"/>
              <a:gd name="adj2" fmla="val 50000"/>
              <a:gd name="adj3" fmla="val 2748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619037" y="1649573"/>
            <a:ext cx="1193721" cy="7964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4923883" y="1976662"/>
            <a:ext cx="303943" cy="109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95518" y="2093712"/>
            <a:ext cx="129781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3G/2G Network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1922" y="1788428"/>
            <a:ext cx="359093" cy="269319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852" y="1661234"/>
            <a:ext cx="671188" cy="503391"/>
          </a:xfrm>
          <a:prstGeom prst="rect">
            <a:avLst/>
          </a:prstGeom>
        </p:spPr>
      </p:pic>
      <p:sp>
        <p:nvSpPr>
          <p:cNvPr id="48" name="Folded Corner 47"/>
          <p:cNvSpPr/>
          <p:nvPr/>
        </p:nvSpPr>
        <p:spPr>
          <a:xfrm>
            <a:off x="2503429" y="1985982"/>
            <a:ext cx="2082537" cy="354244"/>
          </a:xfrm>
          <a:prstGeom prst="foldedCorner">
            <a:avLst>
              <a:gd name="adj" fmla="val 43031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C\\\\\\\\\\\\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553998" y="2004376"/>
            <a:ext cx="2005677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/>
              <a:t>LTE Coverage Constraints</a:t>
            </a:r>
          </a:p>
        </p:txBody>
      </p:sp>
      <p:sp>
        <p:nvSpPr>
          <p:cNvPr id="54" name="Content Placeholder 2"/>
          <p:cNvSpPr txBox="1">
            <a:spLocks/>
          </p:cNvSpPr>
          <p:nvPr/>
        </p:nvSpPr>
        <p:spPr>
          <a:xfrm>
            <a:off x="663506" y="4127737"/>
            <a:ext cx="7886700" cy="60852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Existing </a:t>
            </a:r>
            <a:r>
              <a:rPr lang="en-US" sz="2400" dirty="0">
                <a:latin typeface="+mn-lt"/>
              </a:rPr>
              <a:t>approach: User </a:t>
            </a:r>
            <a:r>
              <a:rPr lang="en-US" sz="2400" dirty="0" smtClean="0">
                <a:latin typeface="+mn-lt"/>
              </a:rPr>
              <a:t>tickets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FF0000"/>
                </a:solidFill>
                <a:latin typeface="+mn-lt"/>
              </a:rPr>
              <a:t>s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ubjective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less accurate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b="1" dirty="0" smtClean="0">
                <a:solidFill>
                  <a:srgbClr val="FF0000"/>
                </a:solidFill>
                <a:latin typeface="+mn-lt"/>
              </a:rPr>
              <a:t>coarse-grained</a:t>
            </a:r>
            <a:endParaRPr lang="en-US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</a:t>
            </a:r>
          </a:p>
        </p:txBody>
      </p:sp>
      <p:sp>
        <p:nvSpPr>
          <p:cNvPr id="55" name="Folded Corner 47"/>
          <p:cNvSpPr/>
          <p:nvPr/>
        </p:nvSpPr>
        <p:spPr>
          <a:xfrm>
            <a:off x="329249" y="2420621"/>
            <a:ext cx="1904938" cy="354244"/>
          </a:xfrm>
          <a:prstGeom prst="foldedCorner">
            <a:avLst>
              <a:gd name="adj" fmla="val 43031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C\\\\\\\\\\\\</a:t>
            </a:r>
          </a:p>
        </p:txBody>
      </p:sp>
      <p:sp>
        <p:nvSpPr>
          <p:cNvPr id="57" name="TextBox 48"/>
          <p:cNvSpPr txBox="1"/>
          <p:nvPr/>
        </p:nvSpPr>
        <p:spPr>
          <a:xfrm>
            <a:off x="380254" y="2450775"/>
            <a:ext cx="1813317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 smtClean="0"/>
              <a:t>Cross-layer Interaction</a:t>
            </a:r>
            <a:endParaRPr lang="en-US" sz="1350" b="1" dirty="0"/>
          </a:p>
        </p:txBody>
      </p:sp>
      <p:sp>
        <p:nvSpPr>
          <p:cNvPr id="58" name="Folded Corner 47"/>
          <p:cNvSpPr/>
          <p:nvPr/>
        </p:nvSpPr>
        <p:spPr>
          <a:xfrm>
            <a:off x="2585273" y="3526057"/>
            <a:ext cx="1471541" cy="341499"/>
          </a:xfrm>
          <a:prstGeom prst="foldedCorner">
            <a:avLst>
              <a:gd name="adj" fmla="val 43031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C\\\\\\\\\\\\</a:t>
            </a:r>
          </a:p>
        </p:txBody>
      </p:sp>
      <p:sp>
        <p:nvSpPr>
          <p:cNvPr id="59" name="TextBox 48"/>
          <p:cNvSpPr txBox="1"/>
          <p:nvPr/>
        </p:nvSpPr>
        <p:spPr>
          <a:xfrm>
            <a:off x="2613309" y="3556211"/>
            <a:ext cx="1415772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 smtClean="0"/>
              <a:t>Mobility Support</a:t>
            </a:r>
            <a:endParaRPr lang="en-US" sz="1350" b="1" dirty="0"/>
          </a:p>
        </p:txBody>
      </p:sp>
      <p:sp>
        <p:nvSpPr>
          <p:cNvPr id="61" name="Folded Corner 47"/>
          <p:cNvSpPr/>
          <p:nvPr/>
        </p:nvSpPr>
        <p:spPr>
          <a:xfrm>
            <a:off x="6477464" y="2491181"/>
            <a:ext cx="2271145" cy="354244"/>
          </a:xfrm>
          <a:prstGeom prst="foldedCorner">
            <a:avLst>
              <a:gd name="adj" fmla="val 43031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C\\\\\\\\\\\\</a:t>
            </a:r>
          </a:p>
        </p:txBody>
      </p:sp>
      <p:sp>
        <p:nvSpPr>
          <p:cNvPr id="62" name="TextBox 48"/>
          <p:cNvSpPr txBox="1"/>
          <p:nvPr/>
        </p:nvSpPr>
        <p:spPr>
          <a:xfrm>
            <a:off x="6412623" y="2521335"/>
            <a:ext cx="2236510" cy="30008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50" b="1" dirty="0" smtClean="0"/>
              <a:t>Device-network Interactions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11828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17" grpId="0"/>
      <p:bldP spid="30" grpId="0" animBg="1"/>
      <p:bldP spid="32" grpId="0" animBg="1"/>
      <p:bldP spid="36" grpId="0"/>
      <p:bldP spid="48" grpId="0" animBg="1"/>
      <p:bldP spid="49" grpId="0"/>
      <p:bldP spid="54" grpId="0"/>
      <p:bldP spid="55" grpId="0" animBg="1"/>
      <p:bldP spid="57" grpId="0"/>
      <p:bldP spid="58" grpId="0" animBg="1"/>
      <p:bldP spid="59" grpId="0"/>
      <p:bldP spid="61" grpId="0" animBg="1"/>
      <p:bldP spid="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Problem statement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rgbClr val="000000"/>
                </a:solidFill>
              </a:rPr>
              <a:t>* </a:t>
            </a:r>
            <a:r>
              <a:rPr lang="en-US" altLang="zh-CN" sz="2000" dirty="0" smtClean="0">
                <a:solidFill>
                  <a:srgbClr val="000000"/>
                </a:solidFill>
              </a:rPr>
              <a:t>Definition</a:t>
            </a:r>
            <a:r>
              <a:rPr lang="en-US" altLang="zh-CN" sz="2000" b="1" dirty="0" smtClean="0"/>
              <a:t>: </a:t>
            </a:r>
            <a:r>
              <a:rPr lang="en-US" altLang="zh-CN" sz="2000" b="1" dirty="0" smtClean="0">
                <a:solidFill>
                  <a:srgbClr val="0000FF"/>
                </a:solidFill>
              </a:rPr>
              <a:t>Quality of Experience (QoE)</a:t>
            </a:r>
          </a:p>
          <a:p>
            <a:pPr marL="1143000" lvl="1">
              <a:buFontTx/>
              <a:buChar char="•"/>
            </a:pPr>
            <a:r>
              <a:rPr lang="en-US" altLang="zh-CN" sz="1800" dirty="0" smtClean="0"/>
              <a:t>Quality as seen by the end-user</a:t>
            </a:r>
          </a:p>
          <a:p>
            <a:pPr marL="1143000" lvl="1">
              <a:buFontTx/>
              <a:buChar char="•"/>
            </a:pPr>
            <a:r>
              <a:rPr lang="en-US" altLang="zh-CN" sz="1800" dirty="0" smtClean="0"/>
              <a:t>E.g., </a:t>
            </a:r>
            <a:r>
              <a:rPr lang="en-US" altLang="zh-CN" sz="1800" dirty="0" smtClean="0">
                <a:solidFill>
                  <a:schemeClr val="accent1">
                    <a:lumMod val="75000"/>
                  </a:schemeClr>
                </a:solidFill>
              </a:rPr>
              <a:t>network call setup time</a:t>
            </a:r>
            <a:r>
              <a:rPr lang="en-US" altLang="zh-CN" sz="1800" dirty="0" smtClean="0"/>
              <a:t> </a:t>
            </a:r>
            <a:r>
              <a:rPr lang="en-US" altLang="zh-CN" sz="1800" b="1" i="1" dirty="0" smtClean="0"/>
              <a:t>vs.</a:t>
            </a:r>
            <a:r>
              <a:rPr lang="en-US" altLang="zh-CN" sz="1800" dirty="0" smtClean="0"/>
              <a:t> </a:t>
            </a:r>
            <a:r>
              <a:rPr lang="en-US" altLang="zh-CN" sz="1800" dirty="0" smtClean="0">
                <a:solidFill>
                  <a:schemeClr val="accent6">
                    <a:lumMod val="75000"/>
                  </a:schemeClr>
                </a:solidFill>
              </a:rPr>
              <a:t>user perceived call setup time</a:t>
            </a:r>
            <a:endParaRPr lang="en-US" altLang="zh-CN" sz="2000" b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Insufficient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understanding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of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QoE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of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deployed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VoLTE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services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No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effective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support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to</a:t>
            </a:r>
            <a:r>
              <a:rPr lang="zh-CN" altLang="en-US" sz="2400" dirty="0" smtClean="0">
                <a:solidFill>
                  <a:srgbClr val="000000"/>
                </a:solidFill>
              </a:rPr>
              <a:t> </a:t>
            </a:r>
            <a:r>
              <a:rPr lang="en-US" altLang="zh-CN" sz="2400" dirty="0" smtClean="0">
                <a:solidFill>
                  <a:srgbClr val="000000"/>
                </a:solidFill>
              </a:rPr>
              <a:t>capture and diagnose VoLTE problems</a:t>
            </a:r>
            <a:endParaRPr lang="en-US" altLang="zh-CN" sz="2400" dirty="0">
              <a:solidFill>
                <a:srgbClr val="000000"/>
              </a:solidFill>
            </a:endParaRPr>
          </a:p>
          <a:p>
            <a:pPr marL="1257300" lvl="1" indent="-457200"/>
            <a:endParaRPr lang="en-US" altLang="zh-CN" sz="2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/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7757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</a:t>
            </a:r>
            <a:r>
              <a:rPr lang="en-US" sz="3200" dirty="0" smtClean="0"/>
              <a:t>ontributions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486" y="1394475"/>
            <a:ext cx="8600088" cy="35173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/>
              <a:t>S</a:t>
            </a:r>
            <a:r>
              <a:rPr lang="en-US" sz="2400" dirty="0" smtClean="0"/>
              <a:t>ystematic study of VoLTE in commercial deployment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QoE quantification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Empirical </a:t>
            </a:r>
            <a:r>
              <a:rPr lang="en-US" sz="2000" dirty="0" smtClean="0"/>
              <a:t>comparisons with legacy call &amp; OTT VoIP</a:t>
            </a:r>
            <a:endParaRPr lang="en-US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/>
              <a:t>D</a:t>
            </a:r>
            <a:r>
              <a:rPr lang="en-US" sz="2400" dirty="0" smtClean="0"/>
              <a:t>iagnosis support for VoLTE reliability problems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Devise tool to capture </a:t>
            </a:r>
            <a:r>
              <a:rPr lang="en-US" sz="2000" b="1" dirty="0" smtClean="0">
                <a:solidFill>
                  <a:srgbClr val="FF0000"/>
                </a:solidFill>
              </a:rPr>
              <a:t>audio experience</a:t>
            </a:r>
            <a:r>
              <a:rPr lang="en-US" sz="2000" dirty="0" smtClean="0"/>
              <a:t> problems </a:t>
            </a:r>
            <a:r>
              <a:rPr lang="en-US" sz="2000" b="1" dirty="0" smtClean="0">
                <a:solidFill>
                  <a:srgbClr val="0070C0"/>
                </a:solidFill>
              </a:rPr>
              <a:t>efficiently</a:t>
            </a:r>
            <a:r>
              <a:rPr lang="en-US" sz="2000" dirty="0" smtClean="0"/>
              <a:t> </a:t>
            </a:r>
          </a:p>
          <a:p>
            <a:pPr lvl="2"/>
            <a:r>
              <a:rPr lang="en-US" sz="1800" dirty="0" smtClean="0"/>
              <a:t>Covers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three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major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symptoms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in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user</a:t>
            </a:r>
            <a:r>
              <a:rPr lang="zh-CN" altLang="en-US" sz="1800" dirty="0" smtClean="0"/>
              <a:t> </a:t>
            </a:r>
            <a:r>
              <a:rPr lang="en-US" altLang="zh-CN" sz="1800" dirty="0" smtClean="0"/>
              <a:t>tickets</a:t>
            </a:r>
            <a:endParaRPr lang="en-US" sz="1800" dirty="0" smtClean="0"/>
          </a:p>
          <a:p>
            <a:pPr lvl="1"/>
            <a:r>
              <a:rPr lang="en-US" sz="2000" dirty="0" smtClean="0"/>
              <a:t>Uncover </a:t>
            </a:r>
            <a:r>
              <a:rPr lang="en-US" sz="2000" b="1" dirty="0" smtClean="0">
                <a:solidFill>
                  <a:srgbClr val="FF0000"/>
                </a:solidFill>
              </a:rPr>
              <a:t>potential causes </a:t>
            </a:r>
            <a:r>
              <a:rPr lang="en-US" sz="2000" dirty="0" smtClean="0"/>
              <a:t>lying in the VoLTE protocols</a:t>
            </a:r>
          </a:p>
          <a:p>
            <a:pPr lvl="2"/>
            <a:r>
              <a:rPr lang="en-US" sz="1800" dirty="0" smtClean="0"/>
              <a:t>E.g., Up-to-50-second muting caused by </a:t>
            </a:r>
            <a:r>
              <a:rPr lang="en-US" sz="1800" dirty="0" smtClean="0"/>
              <a:t>mis-coordination between </a:t>
            </a:r>
            <a:r>
              <a:rPr lang="en-US" sz="1800" dirty="0" smtClean="0"/>
              <a:t>two different standards</a:t>
            </a:r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142593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Outline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Performance characterization</a:t>
            </a:r>
          </a:p>
          <a:p>
            <a:pPr lvl="1"/>
            <a:r>
              <a:rPr lang="en-US" sz="2000" dirty="0" smtClean="0"/>
              <a:t>Methodology overview</a:t>
            </a:r>
          </a:p>
          <a:p>
            <a:pPr lvl="1"/>
            <a:r>
              <a:rPr lang="en-US" sz="2000" dirty="0" smtClean="0"/>
              <a:t>Result summary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Diagnosis support for VoLTE reliability </a:t>
            </a:r>
            <a:r>
              <a:rPr lang="en-US" sz="2400" dirty="0" smtClean="0"/>
              <a:t>problems</a:t>
            </a:r>
          </a:p>
          <a:p>
            <a:pPr lvl="1"/>
            <a:r>
              <a:rPr lang="en-US" altLang="zh-CN" sz="2000" dirty="0"/>
              <a:t>Capturing audio experience problems</a:t>
            </a:r>
          </a:p>
          <a:p>
            <a:pPr lvl="2"/>
            <a:r>
              <a:rPr lang="en-US" altLang="zh-CN" sz="1800" dirty="0"/>
              <a:t>Audio quality </a:t>
            </a:r>
            <a:r>
              <a:rPr lang="en-US" altLang="zh-CN" sz="1800" dirty="0" smtClean="0"/>
              <a:t>monitor</a:t>
            </a:r>
            <a:endParaRPr lang="en-US" sz="2400" dirty="0" smtClean="0"/>
          </a:p>
          <a:p>
            <a:pPr lvl="1"/>
            <a:r>
              <a:rPr lang="en-US" altLang="zh-CN" sz="2000" dirty="0"/>
              <a:t>Backend diagnosis engine</a:t>
            </a:r>
          </a:p>
          <a:p>
            <a:pPr lvl="2"/>
            <a:r>
              <a:rPr lang="en-US" altLang="zh-CN" sz="1800" dirty="0"/>
              <a:t>Stress testing approach &amp; diagnosis</a:t>
            </a:r>
          </a:p>
          <a:p>
            <a:pPr lvl="2"/>
            <a:r>
              <a:rPr lang="en-US" altLang="zh-CN" sz="1800" dirty="0"/>
              <a:t>Case </a:t>
            </a:r>
            <a:r>
              <a:rPr lang="en-US" altLang="zh-CN" sz="1800" dirty="0" smtClean="0"/>
              <a:t>studies</a:t>
            </a:r>
            <a:endParaRPr lang="en-US" sz="24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 smtClean="0"/>
              <a:t>Discussion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88333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Methodology overview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258775"/>
              </p:ext>
            </p:extLst>
          </p:nvPr>
        </p:nvGraphicFramePr>
        <p:xfrm>
          <a:off x="593373" y="1371600"/>
          <a:ext cx="3966210" cy="59689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22070"/>
                <a:gridCol w="1322070"/>
                <a:gridCol w="1322070"/>
              </a:tblGrid>
              <a:tr h="2540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</a:rPr>
                        <a:t>VoLTE</a:t>
                      </a:r>
                      <a:r>
                        <a:rPr lang="en-US" sz="1400" baseline="0" dirty="0" smtClean="0">
                          <a:solidFill>
                            <a:sysClr val="windowText" lastClr="000000"/>
                          </a:solidFill>
                        </a:rPr>
                        <a:t> service providers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321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OP-I </a:t>
                      </a:r>
                      <a:endParaRPr lang="en-US" sz="1600" b="1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OP-II</a:t>
                      </a:r>
                      <a:endParaRPr lang="en-US" sz="1600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OP-III</a:t>
                      </a:r>
                      <a:endParaRPr lang="en-US" sz="1600" dirty="0"/>
                    </a:p>
                  </a:txBody>
                  <a:tcPr marL="68580" marR="68580" marT="25718" marB="25718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015185"/>
              </p:ext>
            </p:extLst>
          </p:nvPr>
        </p:nvGraphicFramePr>
        <p:xfrm>
          <a:off x="4605962" y="1372628"/>
          <a:ext cx="3966210" cy="59237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22070"/>
                <a:gridCol w="1322070"/>
                <a:gridCol w="1322070"/>
              </a:tblGrid>
              <a:tr h="263701"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</a:rPr>
                        <a:t>Comparing entities</a:t>
                      </a:r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68580" marR="68580" marT="25718" marB="25718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27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Legacy call</a:t>
                      </a:r>
                      <a:endParaRPr lang="en-US" sz="1400" b="0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Skype</a:t>
                      </a:r>
                      <a:endParaRPr lang="en-US" sz="1400" b="0" dirty="0"/>
                    </a:p>
                  </a:txBody>
                  <a:tcPr marL="68580" marR="68580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Hangouts Voice</a:t>
                      </a:r>
                      <a:endParaRPr lang="en-US" sz="1400" b="0" dirty="0"/>
                    </a:p>
                  </a:txBody>
                  <a:tcPr marL="68580" marR="68580" marT="25718" marB="25718"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93373" y="2047043"/>
            <a:ext cx="7886700" cy="2849499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114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Metrics we study</a:t>
            </a:r>
          </a:p>
          <a:p>
            <a:pPr lvl="1"/>
            <a:r>
              <a:rPr lang="en-US" sz="2000" dirty="0"/>
              <a:t>Smooth audio experience</a:t>
            </a:r>
          </a:p>
          <a:p>
            <a:pPr lvl="2"/>
            <a:r>
              <a:rPr lang="en-US" sz="1600" dirty="0"/>
              <a:t>a</a:t>
            </a:r>
            <a:r>
              <a:rPr lang="en-US" sz="1600" dirty="0" smtClean="0"/>
              <a:t>udio </a:t>
            </a:r>
            <a:r>
              <a:rPr lang="en-US" sz="1600" dirty="0"/>
              <a:t>quality (MOS</a:t>
            </a:r>
            <a:r>
              <a:rPr lang="en-US" sz="1600" dirty="0" smtClean="0"/>
              <a:t>), </a:t>
            </a:r>
            <a:r>
              <a:rPr lang="en-US" sz="1600" dirty="0"/>
              <a:t>m</a:t>
            </a:r>
            <a:r>
              <a:rPr lang="en-US" sz="1600" dirty="0" smtClean="0"/>
              <a:t>outh</a:t>
            </a:r>
            <a:r>
              <a:rPr lang="en-US" sz="1600" dirty="0"/>
              <a:t>-to-ear </a:t>
            </a:r>
            <a:r>
              <a:rPr lang="en-US" sz="1600" dirty="0" smtClean="0"/>
              <a:t>delay and more</a:t>
            </a:r>
            <a:endParaRPr lang="en-US" sz="1600" dirty="0"/>
          </a:p>
          <a:p>
            <a:pPr lvl="1"/>
            <a:r>
              <a:rPr lang="en-US" sz="2000" dirty="0" smtClean="0"/>
              <a:t>Energy </a:t>
            </a:r>
            <a:r>
              <a:rPr lang="en-US" sz="2000" dirty="0"/>
              <a:t>consumption</a:t>
            </a:r>
          </a:p>
          <a:p>
            <a:pPr lvl="1"/>
            <a:r>
              <a:rPr lang="en-US" sz="2000" dirty="0"/>
              <a:t>Bandwidth requirement</a:t>
            </a:r>
          </a:p>
          <a:p>
            <a:pPr lvl="1"/>
            <a:r>
              <a:rPr lang="en-US" sz="2000" dirty="0"/>
              <a:t>Reliability</a:t>
            </a:r>
          </a:p>
          <a:p>
            <a:pPr lvl="2"/>
            <a:r>
              <a:rPr lang="en-US" sz="1600" dirty="0"/>
              <a:t>Call setup success rate</a:t>
            </a:r>
          </a:p>
          <a:p>
            <a:pPr lvl="2"/>
            <a:r>
              <a:rPr lang="en-US" sz="1600" dirty="0"/>
              <a:t>Call drop rate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2617" y="1974412"/>
            <a:ext cx="533879" cy="5168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406" y="1992910"/>
            <a:ext cx="546783" cy="5216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075" y="1980131"/>
            <a:ext cx="673913" cy="48764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76726" y="4911812"/>
            <a:ext cx="286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231452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4842</TotalTime>
  <Words>1076</Words>
  <Application>Microsoft Macintosh PowerPoint</Application>
  <PresentationFormat>全屏显示(16:9)</PresentationFormat>
  <Paragraphs>267</Paragraphs>
  <Slides>20</Slides>
  <Notes>17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Office Theme</vt:lpstr>
      <vt:lpstr>Performance Characterization &amp; Call Reliability Diagnosis Support for  Voice over LTE</vt:lpstr>
      <vt:lpstr>Your voice call needs an upgrade</vt:lpstr>
      <vt:lpstr>Voice over LTE</vt:lpstr>
      <vt:lpstr>Challenge 1: Guarantee VoLTE performance</vt:lpstr>
      <vt:lpstr>Challenge 2: Diagnose VoLTE problems</vt:lpstr>
      <vt:lpstr>Problem statement</vt:lpstr>
      <vt:lpstr>Contributions</vt:lpstr>
      <vt:lpstr>Outline</vt:lpstr>
      <vt:lpstr>Methodology overview</vt:lpstr>
      <vt:lpstr>Result overview</vt:lpstr>
      <vt:lpstr>Call reliability support of VoLTE</vt:lpstr>
      <vt:lpstr>Audio quality monitor overview</vt:lpstr>
      <vt:lpstr>Audio quality monitor evaluation</vt:lpstr>
      <vt:lpstr>Stress testing approach &amp; diagnosis</vt:lpstr>
      <vt:lpstr>Diagnose long audio muting problem</vt:lpstr>
      <vt:lpstr>Lacking of coordination in cross-layer interactions</vt:lpstr>
      <vt:lpstr>Lacking of coordination in cross-layer interactions</vt:lpstr>
      <vt:lpstr>Discussion</vt:lpstr>
      <vt:lpstr>Summary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Characterization &amp; Call Reliability Diagnosis Support for Voice over LTE</dc:title>
  <dc:creator>Yunhan Jia</dc:creator>
  <cp:lastModifiedBy>Yunhan Jia</cp:lastModifiedBy>
  <cp:revision>219</cp:revision>
  <dcterms:created xsi:type="dcterms:W3CDTF">2015-05-05T17:33:13Z</dcterms:created>
  <dcterms:modified xsi:type="dcterms:W3CDTF">2015-09-06T02:00:26Z</dcterms:modified>
</cp:coreProperties>
</file>